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0"/>
  </p:notesMasterIdLst>
  <p:sldIdLst>
    <p:sldId id="256" r:id="rId6"/>
    <p:sldId id="291" r:id="rId7"/>
    <p:sldId id="292" r:id="rId8"/>
    <p:sldId id="293" r:id="rId9"/>
    <p:sldId id="294" r:id="rId10"/>
    <p:sldId id="295" r:id="rId11"/>
    <p:sldId id="260" r:id="rId12"/>
    <p:sldId id="261" r:id="rId13"/>
    <p:sldId id="262" r:id="rId14"/>
    <p:sldId id="257" r:id="rId15"/>
    <p:sldId id="283" r:id="rId16"/>
    <p:sldId id="284" r:id="rId17"/>
    <p:sldId id="285" r:id="rId18"/>
    <p:sldId id="258" r:id="rId19"/>
    <p:sldId id="286" r:id="rId20"/>
    <p:sldId id="264" r:id="rId21"/>
    <p:sldId id="265" r:id="rId22"/>
    <p:sldId id="259" r:id="rId23"/>
    <p:sldId id="266" r:id="rId24"/>
    <p:sldId id="267" r:id="rId25"/>
    <p:sldId id="263" r:id="rId26"/>
    <p:sldId id="296" r:id="rId27"/>
    <p:sldId id="297" r:id="rId28"/>
    <p:sldId id="298" r:id="rId29"/>
    <p:sldId id="299" r:id="rId30"/>
    <p:sldId id="300" r:id="rId31"/>
    <p:sldId id="301" r:id="rId32"/>
    <p:sldId id="275" r:id="rId33"/>
    <p:sldId id="276" r:id="rId34"/>
    <p:sldId id="277" r:id="rId35"/>
    <p:sldId id="278"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97A"/>
    <a:srgbClr val="F5F5F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25" autoAdjust="0"/>
  </p:normalViewPr>
  <p:slideViewPr>
    <p:cSldViewPr snapToGrid="0">
      <p:cViewPr>
        <p:scale>
          <a:sx n="70" d="100"/>
          <a:sy n="70" d="100"/>
        </p:scale>
        <p:origin x="3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C8104-A55D-4179-B40E-B384DBE708F9}" type="datetimeFigureOut">
              <a:rPr lang="en-AU" smtClean="0"/>
              <a:t>13/05/2021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6E8DA-F8FD-4598-B566-F0B33E3FE336}" type="slidenum">
              <a:rPr lang="en-AU" smtClean="0"/>
              <a:t>‹#›</a:t>
            </a:fld>
            <a:endParaRPr lang="en-AU"/>
          </a:p>
        </p:txBody>
      </p:sp>
    </p:spTree>
    <p:extLst>
      <p:ext uri="{BB962C8B-B14F-4D97-AF65-F5344CB8AC3E}">
        <p14:creationId xmlns:p14="http://schemas.microsoft.com/office/powerpoint/2010/main" val="37683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Variable substitution – security issue</a:t>
            </a:r>
          </a:p>
          <a:p>
            <a:endParaRPr lang="en-AU"/>
          </a:p>
          <a:p>
            <a:endParaRPr lang="en-AU" dirty="0"/>
          </a:p>
          <a:p>
            <a:endParaRPr lang="en-AU" dirty="0"/>
          </a:p>
        </p:txBody>
      </p:sp>
      <p:sp>
        <p:nvSpPr>
          <p:cNvPr id="4" name="Slide Number Placeholder 3"/>
          <p:cNvSpPr>
            <a:spLocks noGrp="1"/>
          </p:cNvSpPr>
          <p:nvPr>
            <p:ph type="sldNum" sz="quarter" idx="5"/>
          </p:nvPr>
        </p:nvSpPr>
        <p:spPr/>
        <p:txBody>
          <a:bodyPr/>
          <a:lstStyle/>
          <a:p>
            <a:fld id="{5086E8DA-F8FD-4598-B566-F0B33E3FE336}" type="slidenum">
              <a:rPr lang="en-AU" smtClean="0"/>
              <a:t>6</a:t>
            </a:fld>
            <a:endParaRPr lang="en-AU"/>
          </a:p>
        </p:txBody>
      </p:sp>
    </p:spTree>
    <p:extLst>
      <p:ext uri="{BB962C8B-B14F-4D97-AF65-F5344CB8AC3E}">
        <p14:creationId xmlns:p14="http://schemas.microsoft.com/office/powerpoint/2010/main" val="396466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1063-003F-485C-8E9C-9E80E6758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9511C64-9D6E-4F11-AD83-F96C6D96B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E756A10-F6B2-4960-A875-4AEAA0D34712}"/>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5" name="Footer Placeholder 4">
            <a:extLst>
              <a:ext uri="{FF2B5EF4-FFF2-40B4-BE49-F238E27FC236}">
                <a16:creationId xmlns:a16="http://schemas.microsoft.com/office/drawing/2014/main" id="{A1724FE9-4B5F-4211-9B99-F866155C0D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8D34F2-0377-46BF-B79D-7ABFA4D99A02}"/>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3595283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3130-8CEB-4F90-81E7-C7DE320033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7DCFCBC-C4EB-4921-A4AC-D66C9E609D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08EFF5-3A69-45DC-9EF1-0DBEC4A97A1A}"/>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5" name="Footer Placeholder 4">
            <a:extLst>
              <a:ext uri="{FF2B5EF4-FFF2-40B4-BE49-F238E27FC236}">
                <a16:creationId xmlns:a16="http://schemas.microsoft.com/office/drawing/2014/main" id="{0701BD23-086A-4E4F-946D-9AA01E33C2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C2372E-67C8-41EA-AA30-945874A720BC}"/>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617564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C290-9C49-4E66-ACFF-80B6A16E7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01B0A90-92C9-4F02-A74D-462F08D65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EFAC5E-0279-44FE-8186-AC9D9D495917}"/>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5" name="Footer Placeholder 4">
            <a:extLst>
              <a:ext uri="{FF2B5EF4-FFF2-40B4-BE49-F238E27FC236}">
                <a16:creationId xmlns:a16="http://schemas.microsoft.com/office/drawing/2014/main" id="{370225C5-2AC0-4731-966D-9A110296CD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FD1238-DF3A-492A-B329-2CB2E7909C75}"/>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408293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2A32-4D08-4980-93E2-36A02C64993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67E85F-18F9-47EA-A744-E434D3798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19153AD-1F5D-41E5-9B63-85010434EF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DB2EF81-8875-4517-8807-AED749C6BF3C}"/>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6" name="Footer Placeholder 5">
            <a:extLst>
              <a:ext uri="{FF2B5EF4-FFF2-40B4-BE49-F238E27FC236}">
                <a16:creationId xmlns:a16="http://schemas.microsoft.com/office/drawing/2014/main" id="{D2A097AA-A31C-4A50-B6E0-6AF6E1D2A4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7306C8-1B86-4A25-BB08-155D736E6546}"/>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156932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9D0E-F674-4BDD-8AAA-85FF38701E8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5E31D24-9D35-4032-A5A2-776900FEF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005A2-A4B7-4A96-B284-E11EEDD24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43BA4CB-A56A-4D5D-8C04-0202BE71D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4AFA8-98DF-4E21-A7C9-23D35CE990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9D68BA2-E681-4FEB-A97F-196F948F6039}"/>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8" name="Footer Placeholder 7">
            <a:extLst>
              <a:ext uri="{FF2B5EF4-FFF2-40B4-BE49-F238E27FC236}">
                <a16:creationId xmlns:a16="http://schemas.microsoft.com/office/drawing/2014/main" id="{C2980434-EAB1-44E9-90E7-9A835F75BD2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87C531C-EFD5-4EAA-BD1E-438A413199A2}"/>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270949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5B48-23EC-46F5-AFCF-C2D892924FD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6F17432-AE38-4DBF-BFD9-83218C7E39D5}"/>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4" name="Footer Placeholder 3">
            <a:extLst>
              <a:ext uri="{FF2B5EF4-FFF2-40B4-BE49-F238E27FC236}">
                <a16:creationId xmlns:a16="http://schemas.microsoft.com/office/drawing/2014/main" id="{AAB34386-4F4F-45F8-BCF6-44611E105E1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81C8BDC-F20D-4244-ABE5-72283EF5E04A}"/>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16211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84C5E-0B38-46CD-A110-4690BB8D25D5}"/>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3" name="Footer Placeholder 2">
            <a:extLst>
              <a:ext uri="{FF2B5EF4-FFF2-40B4-BE49-F238E27FC236}">
                <a16:creationId xmlns:a16="http://schemas.microsoft.com/office/drawing/2014/main" id="{F520C257-50B6-42C9-A853-77843AAAB63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F7F3988-70AE-4354-BAED-459C2CA7DE53}"/>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3622715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B7C8-61EB-4F09-8975-DCB8500F7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3F88C2B-6F7B-420B-AF68-64EFCEB4D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FDE8095-D81F-4794-9755-DDF35CBB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F89B5-C324-43FE-9666-8310D9FDBD10}"/>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6" name="Footer Placeholder 5">
            <a:extLst>
              <a:ext uri="{FF2B5EF4-FFF2-40B4-BE49-F238E27FC236}">
                <a16:creationId xmlns:a16="http://schemas.microsoft.com/office/drawing/2014/main" id="{22F5CB00-8A51-4C13-A540-E61EDF0F99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81583B-9C50-4515-97FD-C92930F09386}"/>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208267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2AE4-E9D5-4A79-9106-C49C116E9E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3EE6A11-7B78-4448-9369-53AA23B42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AFAFBA3-3072-4CD9-9FE2-2A5B3C404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E24AD-2480-434A-AC17-ACF82B90D74C}"/>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6" name="Footer Placeholder 5">
            <a:extLst>
              <a:ext uri="{FF2B5EF4-FFF2-40B4-BE49-F238E27FC236}">
                <a16:creationId xmlns:a16="http://schemas.microsoft.com/office/drawing/2014/main" id="{7BF4E52B-2041-44DB-B886-4E7407FB714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20ED151-1912-426B-80AA-FDC6CCA36B88}"/>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96681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9233-2CF4-4E2D-A035-493D1A03D38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54CF245-3C6D-423B-A9AF-308D51D57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55CD79-15CD-49A0-BC13-8D7392405F26}"/>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5" name="Footer Placeholder 4">
            <a:extLst>
              <a:ext uri="{FF2B5EF4-FFF2-40B4-BE49-F238E27FC236}">
                <a16:creationId xmlns:a16="http://schemas.microsoft.com/office/drawing/2014/main" id="{F72B72E4-BDA3-4911-A2F4-457FD7057C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EA31F1B-BC97-4B7E-AB3A-91CB311E8DE9}"/>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364423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E49B3-891B-499D-808A-10833625C9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B6161C-4A60-4DF3-8E6C-2D9339DD0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2336BD-C563-4500-8E7C-C32CDBE26F72}"/>
              </a:ext>
            </a:extLst>
          </p:cNvPr>
          <p:cNvSpPr>
            <a:spLocks noGrp="1"/>
          </p:cNvSpPr>
          <p:nvPr>
            <p:ph type="dt" sz="half" idx="10"/>
          </p:nvPr>
        </p:nvSpPr>
        <p:spPr/>
        <p:txBody>
          <a:bodyPr/>
          <a:lstStyle/>
          <a:p>
            <a:fld id="{4A059A82-2EFC-4D3F-983E-1391D57EA946}" type="datetimeFigureOut">
              <a:rPr lang="en-AU" smtClean="0"/>
              <a:t>12/05/2021</a:t>
            </a:fld>
            <a:endParaRPr lang="en-AU"/>
          </a:p>
        </p:txBody>
      </p:sp>
      <p:sp>
        <p:nvSpPr>
          <p:cNvPr id="5" name="Footer Placeholder 4">
            <a:extLst>
              <a:ext uri="{FF2B5EF4-FFF2-40B4-BE49-F238E27FC236}">
                <a16:creationId xmlns:a16="http://schemas.microsoft.com/office/drawing/2014/main" id="{BFED8610-4AA0-4FAC-A918-1C56058E07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6C47E9-0CD4-48AE-9999-4078CF9F2B74}"/>
              </a:ext>
            </a:extLst>
          </p:cNvPr>
          <p:cNvSpPr>
            <a:spLocks noGrp="1"/>
          </p:cNvSpPr>
          <p:nvPr>
            <p:ph type="sldNum" sz="quarter" idx="12"/>
          </p:nvPr>
        </p:nvSpPr>
        <p:spPr/>
        <p:txBody>
          <a:bodyPr/>
          <a:lstStyle/>
          <a:p>
            <a:fld id="{1F186EBD-EFA3-49AB-BE58-720D78B4DABB}" type="slidenum">
              <a:rPr lang="en-AU" smtClean="0"/>
              <a:t>‹#›</a:t>
            </a:fld>
            <a:endParaRPr lang="en-AU"/>
          </a:p>
        </p:txBody>
      </p:sp>
    </p:spTree>
    <p:extLst>
      <p:ext uri="{BB962C8B-B14F-4D97-AF65-F5344CB8AC3E}">
        <p14:creationId xmlns:p14="http://schemas.microsoft.com/office/powerpoint/2010/main" val="263853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F25F6-704F-4959-832D-15B616060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0D6E06B-74B5-4A07-A591-0B80532F3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1499E8D-5ECA-42E2-9CCB-2404CCDE3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59A82-2EFC-4D3F-983E-1391D57EA946}" type="datetimeFigureOut">
              <a:rPr lang="en-AU" smtClean="0"/>
              <a:t>12/05/2021</a:t>
            </a:fld>
            <a:endParaRPr lang="en-AU"/>
          </a:p>
        </p:txBody>
      </p:sp>
      <p:sp>
        <p:nvSpPr>
          <p:cNvPr id="5" name="Footer Placeholder 4">
            <a:extLst>
              <a:ext uri="{FF2B5EF4-FFF2-40B4-BE49-F238E27FC236}">
                <a16:creationId xmlns:a16="http://schemas.microsoft.com/office/drawing/2014/main" id="{68E5192D-1D7C-4EC2-99E0-619EB33A4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1B8B9A-0695-445C-B4B3-ADD766BF5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86EBD-EFA3-49AB-BE58-720D78B4DABB}" type="slidenum">
              <a:rPr lang="en-AU" smtClean="0"/>
              <a:t>‹#›</a:t>
            </a:fld>
            <a:endParaRPr lang="en-AU"/>
          </a:p>
        </p:txBody>
      </p:sp>
    </p:spTree>
    <p:extLst>
      <p:ext uri="{BB962C8B-B14F-4D97-AF65-F5344CB8AC3E}">
        <p14:creationId xmlns:p14="http://schemas.microsoft.com/office/powerpoint/2010/main" val="1748551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python.org/3/library/sqlite3.html#sqlite3.DatabaseError" TargetMode="External"/><Relationship Id="rId2" Type="http://schemas.openxmlformats.org/officeDocument/2006/relationships/hyperlink" Target="https://docs.python.org/3/library/exceptions.html#Exception"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docs.python.org/3/library/sqlite3.html#sqlite3.Connection.rollbac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docs.python.org/3/library/functions.html#int" TargetMode="External"/><Relationship Id="rId7" Type="http://schemas.openxmlformats.org/officeDocument/2006/relationships/image" Target="../media/image2.png"/><Relationship Id="rId2" Type="http://schemas.openxmlformats.org/officeDocument/2006/relationships/hyperlink" Target="https://docs.python.org/3/library/constants.html#None" TargetMode="External"/><Relationship Id="rId1" Type="http://schemas.openxmlformats.org/officeDocument/2006/relationships/slideLayout" Target="../slideLayouts/slideLayout13.xml"/><Relationship Id="rId6" Type="http://schemas.openxmlformats.org/officeDocument/2006/relationships/hyperlink" Target="https://docs.python.org/3/library/stdtypes.html#bytes" TargetMode="External"/><Relationship Id="rId5" Type="http://schemas.openxmlformats.org/officeDocument/2006/relationships/hyperlink" Target="https://docs.python.org/3/library/stdtypes.html#str" TargetMode="External"/><Relationship Id="rId4" Type="http://schemas.openxmlformats.org/officeDocument/2006/relationships/hyperlink" Target="https://docs.python.org/3/library/functions.html#floa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5258A6-F211-48AB-A3FE-76DEEF85C6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1941" y="648117"/>
            <a:ext cx="3901440" cy="390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a:lstStyle/>
          <a:p>
            <a:pPr algn="l">
              <a:lnSpc>
                <a:spcPct val="250000"/>
              </a:lnSpc>
            </a:pPr>
            <a:r>
              <a:rPr lang="en-US" b="1" spc="300">
                <a:solidFill>
                  <a:srgbClr val="595959"/>
                </a:solidFill>
                <a:effectLst>
                  <a:outerShdw blurRad="50800" dist="38100" dir="10740000" algn="br" rotWithShape="0">
                    <a:prstClr val="black">
                      <a:alpha val="35000"/>
                    </a:prstClr>
                  </a:outerShdw>
                </a:effectLst>
                <a:latin typeface="Times New Roman" panose="02020603050405020304" pitchFamily="18" charset="0"/>
                <a:cs typeface="Times New Roman" panose="02020603050405020304" pitchFamily="18" charset="0"/>
              </a:rPr>
              <a:t>Sprint20210506</a:t>
            </a:r>
          </a:p>
        </p:txBody>
      </p:sp>
      <p:pic>
        <p:nvPicPr>
          <p:cNvPr id="4" name="image2.png">
            <a:extLst>
              <a:ext uri="{FF2B5EF4-FFF2-40B4-BE49-F238E27FC236}">
                <a16:creationId xmlns:a16="http://schemas.microsoft.com/office/drawing/2014/main" id="{0903D179-5BEF-4060-8FDC-128C721F0217}"/>
              </a:ext>
            </a:extLst>
          </p:cNvPr>
          <p:cNvPicPr/>
          <p:nvPr/>
        </p:nvPicPr>
        <p:blipFill>
          <a:blip r:embed="rId3"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5F976CDF-6445-476D-A468-FDCABD6F94C0}"/>
              </a:ext>
            </a:extLst>
          </p:cNvPr>
          <p:cNvPicPr/>
          <p:nvPr/>
        </p:nvPicPr>
        <p:blipFill>
          <a:blip r:embed="rId3" cstate="print"/>
          <a:stretch>
            <a:fillRect/>
          </a:stretch>
        </p:blipFill>
        <p:spPr>
          <a:xfrm rot="10800000">
            <a:off x="10668000" y="5097619"/>
            <a:ext cx="1414145" cy="1617345"/>
          </a:xfrm>
          <a:prstGeom prst="rect">
            <a:avLst/>
          </a:prstGeom>
        </p:spPr>
      </p:pic>
      <p:cxnSp>
        <p:nvCxnSpPr>
          <p:cNvPr id="11" name="Straight Connector 10">
            <a:extLst>
              <a:ext uri="{FF2B5EF4-FFF2-40B4-BE49-F238E27FC236}">
                <a16:creationId xmlns:a16="http://schemas.microsoft.com/office/drawing/2014/main" id="{0E7265CA-0BB4-4E55-B1A8-6E20C6278D16}"/>
              </a:ext>
            </a:extLst>
          </p:cNvPr>
          <p:cNvCxnSpPr/>
          <p:nvPr/>
        </p:nvCxnSpPr>
        <p:spPr>
          <a:xfrm>
            <a:off x="1524000" y="4549557"/>
            <a:ext cx="91440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5579-89A9-4E63-AEBC-E6A616326D5F}"/>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SQLite – Exceptions </a:t>
            </a:r>
          </a:p>
        </p:txBody>
      </p:sp>
      <p:sp>
        <p:nvSpPr>
          <p:cNvPr id="4" name="Rectangle 1">
            <a:extLst>
              <a:ext uri="{FF2B5EF4-FFF2-40B4-BE49-F238E27FC236}">
                <a16:creationId xmlns:a16="http://schemas.microsoft.com/office/drawing/2014/main" id="{A215E3C5-5A10-45DB-8A52-4FE85C3A3C35}"/>
              </a:ext>
            </a:extLst>
          </p:cNvPr>
          <p:cNvSpPr>
            <a:spLocks noGrp="1" noChangeArrowheads="1"/>
          </p:cNvSpPr>
          <p:nvPr>
            <p:ph idx="1"/>
          </p:nvPr>
        </p:nvSpPr>
        <p:spPr bwMode="auto">
          <a:xfrm>
            <a:off x="838200" y="1388267"/>
            <a:ext cx="7300721" cy="47307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440" tIns="19044" rIns="9144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a:t>
            </a:r>
            <a:r>
              <a:rPr kumimoji="0" lang="en-US" altLang="en-US" sz="1200" b="0" i="1" u="none" strike="noStrike" cap="none" normalizeH="0" baseline="0">
                <a:ln>
                  <a:noFill/>
                </a:ln>
                <a:solidFill>
                  <a:srgbClr val="222222"/>
                </a:solidFill>
                <a:effectLst/>
                <a:latin typeface="Lucida Grande"/>
              </a:rPr>
              <a:t>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Warning</a:t>
            </a:r>
            <a:br>
              <a:rPr lang="en-US" altLang="en-US" sz="1200">
                <a:solidFill>
                  <a:srgbClr val="222222"/>
                </a:solidFill>
                <a:latin typeface="Lucida Grande"/>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A subclass of </a:t>
            </a:r>
            <a:r>
              <a:rPr kumimoji="0" lang="en-US" altLang="en-US" sz="1100" b="0" i="0" u="none" strike="noStrike" cap="none" normalizeH="0" baseline="0">
                <a:ln>
                  <a:noFill/>
                </a:ln>
                <a:solidFill>
                  <a:srgbClr val="0072AA"/>
                </a:solidFill>
                <a:effectLst/>
                <a:latin typeface="Courier New" panose="02070309020205020404" pitchFamily="49" charset="0"/>
                <a:cs typeface="Courier New" panose="02070309020205020404" pitchFamily="49" charset="0"/>
                <a:hlinkClick r:id="rId2" tooltip="Exception"/>
              </a:rPr>
              <a:t>Exception</a:t>
            </a:r>
            <a:r>
              <a:rPr kumimoji="0" lang="en-US" altLang="en-US" sz="1200" b="0" i="0" u="none" strike="noStrike" cap="none" normalizeH="0" baseline="0">
                <a:ln>
                  <a:noFill/>
                </a:ln>
                <a:solidFill>
                  <a:srgbClr val="222222"/>
                </a:solidFill>
                <a:effectLst/>
                <a:latin typeface="Lucida Grande"/>
              </a:rPr>
              <a:t>.</a:t>
            </a: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a:t>
            </a:r>
            <a:r>
              <a:rPr kumimoji="0" lang="en-US" altLang="en-US" sz="1200" b="0" i="1" u="none" strike="noStrike" cap="none" normalizeH="0" baseline="0">
                <a:ln>
                  <a:noFill/>
                </a:ln>
                <a:solidFill>
                  <a:srgbClr val="222222"/>
                </a:solidFill>
                <a:effectLst/>
                <a:latin typeface="Lucida Grande"/>
              </a:rPr>
              <a:t>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Error</a:t>
            </a:r>
            <a:br>
              <a:rPr lang="en-US" altLang="en-US" sz="1200">
                <a:solidFill>
                  <a:srgbClr val="222222"/>
                </a:solidFill>
                <a:latin typeface="Lucida Grande"/>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The base class of the other exceptions in this module. It is a subclass of </a:t>
            </a:r>
            <a:r>
              <a:rPr kumimoji="0" lang="en-US" altLang="en-US" sz="1100" b="0" i="0" u="none" strike="noStrike" cap="none" normalizeH="0" baseline="0">
                <a:ln>
                  <a:noFill/>
                </a:ln>
                <a:solidFill>
                  <a:srgbClr val="0072AA"/>
                </a:solidFill>
                <a:effectLst/>
                <a:latin typeface="Courier New" panose="02070309020205020404" pitchFamily="49" charset="0"/>
                <a:cs typeface="Courier New" panose="02070309020205020404" pitchFamily="49" charset="0"/>
                <a:hlinkClick r:id="rId2" tooltip="Exception"/>
              </a:rPr>
              <a:t>Exception</a:t>
            </a:r>
            <a:r>
              <a:rPr kumimoji="0" lang="en-US" altLang="en-US" sz="1200" b="0" i="0" u="none" strike="noStrike" cap="none" normalizeH="0" baseline="0">
                <a:ln>
                  <a:noFill/>
                </a:ln>
                <a:solidFill>
                  <a:srgbClr val="222222"/>
                </a:solidFill>
                <a:effectLst/>
                <a:latin typeface="Lucida Grande"/>
              </a:rPr>
              <a:t>.</a:t>
            </a: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a:t>
            </a:r>
            <a:r>
              <a:rPr kumimoji="0" lang="en-US" altLang="en-US" sz="1300" b="0" i="1" u="none" strike="noStrike" cap="none" normalizeH="0" baseline="0">
                <a:ln>
                  <a:noFill/>
                </a:ln>
                <a:solidFill>
                  <a:srgbClr val="222222"/>
                </a:solidFill>
                <a:effectLst/>
                <a:latin typeface="Lucida Grande"/>
              </a:rPr>
              <a:t>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DatabaseError</a:t>
            </a:r>
            <a:br>
              <a:rPr kumimoji="0" lang="en-US" altLang="en-US" sz="14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Exception raised for errors that are related to the database.</a:t>
            </a: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a:t>
            </a:r>
            <a:r>
              <a:rPr kumimoji="0" lang="en-US" altLang="en-US" sz="1200" b="0" i="1" u="none" strike="noStrike" cap="none" normalizeH="0" baseline="0">
                <a:ln>
                  <a:noFill/>
                </a:ln>
                <a:solidFill>
                  <a:srgbClr val="222222"/>
                </a:solidFill>
                <a:effectLst/>
                <a:latin typeface="Lucida Grande"/>
              </a:rPr>
              <a:t>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IntegrityError</a:t>
            </a:r>
            <a:br>
              <a:rPr kumimoji="0" lang="en-US" altLang="en-US" sz="14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Exception raised when the relational integrity of the database is affected, e.g. a foreign key </a:t>
            </a:r>
            <a:br>
              <a:rPr kumimoji="0" lang="en-US" altLang="en-US" sz="1200" b="0" i="0" u="none" strike="noStrike" cap="none" normalizeH="0" baseline="0">
                <a:ln>
                  <a:noFill/>
                </a:ln>
                <a:solidFill>
                  <a:srgbClr val="222222"/>
                </a:solidFill>
                <a:effectLst/>
                <a:latin typeface="Lucida Grande"/>
              </a:rPr>
            </a:br>
            <a:r>
              <a:rPr kumimoji="0" lang="en-US" altLang="en-US" sz="1200" b="0" i="0" u="none" strike="noStrike" cap="none" normalizeH="0" baseline="0">
                <a:ln>
                  <a:noFill/>
                </a:ln>
                <a:solidFill>
                  <a:srgbClr val="222222"/>
                </a:solidFill>
                <a:effectLst/>
                <a:latin typeface="Lucida Grande"/>
              </a:rPr>
              <a:t>check fails. It is a subclass of </a:t>
            </a:r>
            <a:r>
              <a:rPr kumimoji="0" lang="en-US" altLang="en-US" sz="1100" b="0" i="0" u="none" strike="noStrike" cap="none" normalizeH="0" baseline="0" err="1">
                <a:ln>
                  <a:noFill/>
                </a:ln>
                <a:solidFill>
                  <a:srgbClr val="0072AA"/>
                </a:solidFill>
                <a:effectLst/>
                <a:latin typeface="Courier New" panose="02070309020205020404" pitchFamily="49" charset="0"/>
                <a:cs typeface="Courier New" panose="02070309020205020404" pitchFamily="49" charset="0"/>
                <a:hlinkClick r:id="rId3" tooltip="sqlite3.DatabaseError"/>
              </a:rPr>
              <a:t>DatabaseError</a:t>
            </a:r>
            <a:r>
              <a:rPr kumimoji="0" lang="en-US" altLang="en-US" sz="1200" b="0" i="0" u="none" strike="noStrike" cap="none" normalizeH="0" baseline="0">
                <a:ln>
                  <a:noFill/>
                </a:ln>
                <a:solidFill>
                  <a:srgbClr val="222222"/>
                </a:solidFill>
                <a:effectLst/>
                <a:latin typeface="Lucida Grande"/>
              </a:rPr>
              <a:t>.</a:t>
            </a: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a:t>
            </a:r>
            <a:r>
              <a:rPr kumimoji="0" lang="en-US" altLang="en-US" sz="1200" b="0" i="1" u="none" strike="noStrike" cap="none" normalizeH="0" baseline="0">
                <a:ln>
                  <a:noFill/>
                </a:ln>
                <a:solidFill>
                  <a:srgbClr val="222222"/>
                </a:solidFill>
                <a:effectLst/>
                <a:latin typeface="Lucida Grande"/>
              </a:rPr>
              <a:t>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ProgrammingError</a:t>
            </a:r>
            <a:br>
              <a:rPr lang="en-US" altLang="en-US" sz="1200">
                <a:solidFill>
                  <a:srgbClr val="222222"/>
                </a:solidFill>
                <a:latin typeface="Lucida Grande"/>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Exception raised for programming errors, e.g. table not found or already exists, syntax error </a:t>
            </a:r>
            <a:br>
              <a:rPr kumimoji="0" lang="en-US" altLang="en-US" sz="1200" b="0" i="0" u="none" strike="noStrike" cap="none" normalizeH="0" baseline="0">
                <a:ln>
                  <a:noFill/>
                </a:ln>
                <a:solidFill>
                  <a:srgbClr val="222222"/>
                </a:solidFill>
                <a:effectLst/>
                <a:latin typeface="Lucida Grande"/>
              </a:rPr>
            </a:br>
            <a:r>
              <a:rPr kumimoji="0" lang="en-US" altLang="en-US" sz="1200" b="0" i="0" u="none" strike="noStrike" cap="none" normalizeH="0" baseline="0">
                <a:ln>
                  <a:noFill/>
                </a:ln>
                <a:solidFill>
                  <a:srgbClr val="222222"/>
                </a:solidFill>
                <a:effectLst/>
                <a:latin typeface="Lucida Grande"/>
              </a:rPr>
              <a:t>in the SQL statement, wrong number of parameters specified, etc. It is a subclass of </a:t>
            </a:r>
            <a:r>
              <a:rPr kumimoji="0" lang="en-US" altLang="en-US" sz="1100" b="0" i="0" u="none" strike="noStrike" cap="none" normalizeH="0" baseline="0" err="1">
                <a:ln>
                  <a:noFill/>
                </a:ln>
                <a:solidFill>
                  <a:srgbClr val="0072AA"/>
                </a:solidFill>
                <a:effectLst/>
                <a:latin typeface="Courier New" panose="02070309020205020404" pitchFamily="49" charset="0"/>
                <a:cs typeface="Courier New" panose="02070309020205020404" pitchFamily="49" charset="0"/>
                <a:hlinkClick r:id="rId3" tooltip="sqlite3.DatabaseError"/>
              </a:rPr>
              <a:t>DatabaseError</a:t>
            </a:r>
            <a:r>
              <a:rPr kumimoji="0" lang="en-US" altLang="en-US" sz="1200" b="0" i="0" u="none" strike="noStrike" cap="none" normalizeH="0" baseline="0">
                <a:ln>
                  <a:noFill/>
                </a:ln>
                <a:solidFill>
                  <a:srgbClr val="222222"/>
                </a:solidFill>
                <a:effectLst/>
                <a:latin typeface="Lucida Grande"/>
              </a:rPr>
              <a:t>.</a:t>
            </a: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OperationalError</a:t>
            </a:r>
            <a:br>
              <a:rPr lang="en-US" altLang="en-US" sz="1200">
                <a:solidFill>
                  <a:srgbClr val="222222"/>
                </a:solidFill>
                <a:latin typeface="Lucida Grande"/>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Exception raised for errors that are related to the database’s operation and not necessarily </a:t>
            </a:r>
            <a:br>
              <a:rPr kumimoji="0" lang="en-US" altLang="en-US" sz="1200" b="0" i="0" u="none" strike="noStrike" cap="none" normalizeH="0" baseline="0">
                <a:ln>
                  <a:noFill/>
                </a:ln>
                <a:solidFill>
                  <a:srgbClr val="222222"/>
                </a:solidFill>
                <a:effectLst/>
                <a:latin typeface="Lucida Grande"/>
              </a:rPr>
            </a:br>
            <a:r>
              <a:rPr kumimoji="0" lang="en-US" altLang="en-US" sz="1200" b="0" i="0" u="none" strike="noStrike" cap="none" normalizeH="0" baseline="0">
                <a:ln>
                  <a:noFill/>
                </a:ln>
                <a:solidFill>
                  <a:srgbClr val="222222"/>
                </a:solidFill>
                <a:effectLst/>
                <a:latin typeface="Lucida Grande"/>
              </a:rPr>
              <a:t>under the control of the programmer, e.g. an unexpected disconnect occurs, the data source </a:t>
            </a:r>
            <a:br>
              <a:rPr kumimoji="0" lang="en-US" altLang="en-US" sz="1200" b="0" i="0" u="none" strike="noStrike" cap="none" normalizeH="0" baseline="0">
                <a:ln>
                  <a:noFill/>
                </a:ln>
                <a:solidFill>
                  <a:srgbClr val="222222"/>
                </a:solidFill>
                <a:effectLst/>
                <a:latin typeface="Lucida Grande"/>
              </a:rPr>
            </a:br>
            <a:r>
              <a:rPr kumimoji="0" lang="en-US" altLang="en-US" sz="1200" b="0" i="0" u="none" strike="noStrike" cap="none" normalizeH="0" baseline="0">
                <a:ln>
                  <a:noFill/>
                </a:ln>
                <a:solidFill>
                  <a:srgbClr val="222222"/>
                </a:solidFill>
                <a:effectLst/>
                <a:latin typeface="Lucida Grande"/>
              </a:rPr>
              <a:t>name is not found, a transaction could not be processed, etc. It is a subclass of </a:t>
            </a:r>
            <a:r>
              <a:rPr kumimoji="0" lang="en-US" altLang="en-US" sz="1100" b="0" i="0" u="none" strike="noStrike" cap="none" normalizeH="0" baseline="0" err="1">
                <a:ln>
                  <a:noFill/>
                </a:ln>
                <a:solidFill>
                  <a:srgbClr val="0072AA"/>
                </a:solidFill>
                <a:effectLst/>
                <a:latin typeface="Courier New" panose="02070309020205020404" pitchFamily="49" charset="0"/>
                <a:cs typeface="Courier New" panose="02070309020205020404" pitchFamily="49" charset="0"/>
                <a:hlinkClick r:id="rId3" tooltip="sqlite3.DatabaseError"/>
              </a:rPr>
              <a:t>DatabaseError</a:t>
            </a:r>
            <a:r>
              <a:rPr kumimoji="0" lang="en-US" altLang="en-US" sz="1200" b="0" i="0" u="none" strike="noStrike" cap="none" normalizeH="0" baseline="0">
                <a:ln>
                  <a:noFill/>
                </a:ln>
                <a:solidFill>
                  <a:srgbClr val="222222"/>
                </a:solidFill>
                <a:effectLst/>
                <a:latin typeface="Lucida Grande"/>
              </a:rPr>
              <a:t>.</a:t>
            </a:r>
          </a:p>
          <a:p>
            <a:pPr eaLnBrk="0" fontAlgn="base" hangingPunct="0">
              <a:lnSpc>
                <a:spcPct val="100000"/>
              </a:lnSpc>
              <a:spcBef>
                <a:spcPct val="0"/>
              </a:spcBef>
              <a:spcAft>
                <a:spcPct val="0"/>
              </a:spcAft>
            </a:pPr>
            <a:r>
              <a:rPr kumimoji="0" lang="en-US" altLang="en-US" sz="1400" b="0" i="1" u="none" strike="noStrike" cap="none" normalizeH="0" baseline="0">
                <a:ln>
                  <a:noFill/>
                </a:ln>
                <a:solidFill>
                  <a:srgbClr val="222222"/>
                </a:solidFill>
                <a:effectLst/>
                <a:latin typeface="Lucida Grande"/>
              </a:rPr>
              <a:t>exception</a:t>
            </a:r>
            <a:r>
              <a:rPr kumimoji="0" lang="en-US" altLang="en-US" sz="1200" b="0" i="1" u="none" strike="noStrike" cap="none" normalizeH="0" baseline="0">
                <a:ln>
                  <a:noFill/>
                </a:ln>
                <a:solidFill>
                  <a:srgbClr val="222222"/>
                </a:solidFill>
                <a:effectLst/>
                <a:latin typeface="Lucida Grande"/>
              </a:rPr>
              <a:t> </a:t>
            </a:r>
            <a:r>
              <a:rPr kumimoji="0" lang="en-US" altLang="en-US" sz="1300" b="0"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sqlite3.</a:t>
            </a:r>
            <a:r>
              <a:rPr kumimoji="0" lang="en-US" altLang="en-US" sz="1600" b="1" i="0" u="none" strike="noStrike" cap="none" normalizeH="0" baseline="0">
                <a:ln>
                  <a:noFill/>
                </a:ln>
                <a:solidFill>
                  <a:srgbClr val="222222"/>
                </a:solidFill>
                <a:effectLst/>
                <a:latin typeface="Courier New" panose="02070309020205020404" pitchFamily="49" charset="0"/>
                <a:cs typeface="Courier New" panose="02070309020205020404" pitchFamily="49" charset="0"/>
              </a:rPr>
              <a:t>NotSupportedError</a:t>
            </a:r>
            <a:br>
              <a:rPr lang="en-US" altLang="en-US" sz="1600">
                <a:solidFill>
                  <a:srgbClr val="222222"/>
                </a:solidFill>
                <a:latin typeface="Lucida Grande"/>
                <a:cs typeface="Courier New" panose="02070309020205020404" pitchFamily="49" charset="0"/>
              </a:rPr>
            </a:br>
            <a:r>
              <a:rPr kumimoji="0" lang="en-US" altLang="en-US" sz="1200" b="0" i="0" u="none" strike="noStrike" cap="none" normalizeH="0" baseline="0">
                <a:ln>
                  <a:noFill/>
                </a:ln>
                <a:solidFill>
                  <a:srgbClr val="222222"/>
                </a:solidFill>
                <a:effectLst/>
                <a:latin typeface="Lucida Grande"/>
              </a:rPr>
              <a:t>Exception raised in case a method or database API was used which is not supported </a:t>
            </a:r>
            <a:br>
              <a:rPr kumimoji="0" lang="en-US" altLang="en-US" sz="1200" b="0" i="0" u="none" strike="noStrike" cap="none" normalizeH="0" baseline="0">
                <a:ln>
                  <a:noFill/>
                </a:ln>
                <a:solidFill>
                  <a:srgbClr val="222222"/>
                </a:solidFill>
                <a:effectLst/>
                <a:latin typeface="Lucida Grande"/>
              </a:rPr>
            </a:br>
            <a:r>
              <a:rPr kumimoji="0" lang="en-US" altLang="en-US" sz="1200" b="0" i="0" u="none" strike="noStrike" cap="none" normalizeH="0" baseline="0">
                <a:ln>
                  <a:noFill/>
                </a:ln>
                <a:solidFill>
                  <a:srgbClr val="222222"/>
                </a:solidFill>
                <a:effectLst/>
                <a:latin typeface="Lucida Grande"/>
              </a:rPr>
              <a:t>by the database, e.g. calling the </a:t>
            </a:r>
            <a:r>
              <a:rPr kumimoji="0" lang="en-US" altLang="en-US" sz="1100" b="0" i="0" u="none" strike="noStrike" cap="none" normalizeH="0" baseline="0">
                <a:ln>
                  <a:noFill/>
                </a:ln>
                <a:solidFill>
                  <a:srgbClr val="0072AA"/>
                </a:solidFill>
                <a:effectLst/>
                <a:latin typeface="Courier New" panose="02070309020205020404" pitchFamily="49" charset="0"/>
                <a:cs typeface="Courier New" panose="02070309020205020404" pitchFamily="49" charset="0"/>
                <a:hlinkClick r:id="rId4" tooltip="sqlite3.Connection.rollback"/>
              </a:rPr>
              <a:t>rollback()</a:t>
            </a:r>
            <a:r>
              <a:rPr kumimoji="0" lang="en-US" altLang="en-US" sz="1200" b="0" i="0" u="none" strike="noStrike" cap="none" normalizeH="0" baseline="0">
                <a:ln>
                  <a:noFill/>
                </a:ln>
                <a:solidFill>
                  <a:srgbClr val="222222"/>
                </a:solidFill>
                <a:effectLst/>
                <a:latin typeface="Lucida Grande"/>
              </a:rPr>
              <a:t> method on a connection that does not </a:t>
            </a:r>
            <a:br>
              <a:rPr kumimoji="0" lang="en-US" altLang="en-US" sz="1200" b="0" i="0" u="none" strike="noStrike" cap="none" normalizeH="0" baseline="0">
                <a:ln>
                  <a:noFill/>
                </a:ln>
                <a:solidFill>
                  <a:srgbClr val="222222"/>
                </a:solidFill>
                <a:effectLst/>
                <a:latin typeface="Lucida Grande"/>
              </a:rPr>
            </a:br>
            <a:r>
              <a:rPr kumimoji="0" lang="en-US" altLang="en-US" sz="1200" b="0" i="0" u="none" strike="noStrike" cap="none" normalizeH="0" baseline="0">
                <a:ln>
                  <a:noFill/>
                </a:ln>
                <a:solidFill>
                  <a:srgbClr val="222222"/>
                </a:solidFill>
                <a:effectLst/>
                <a:latin typeface="Lucida Grande"/>
              </a:rPr>
              <a:t>support transaction or has transactions turned off. It is a subclass of </a:t>
            </a:r>
            <a:r>
              <a:rPr kumimoji="0" lang="en-US" altLang="en-US" sz="1100" b="0" i="0" u="none" strike="noStrike" cap="none" normalizeH="0" baseline="0" err="1">
                <a:ln>
                  <a:noFill/>
                </a:ln>
                <a:solidFill>
                  <a:srgbClr val="0072AA"/>
                </a:solidFill>
                <a:effectLst/>
                <a:latin typeface="Courier New" panose="02070309020205020404" pitchFamily="49" charset="0"/>
                <a:cs typeface="Courier New" panose="02070309020205020404" pitchFamily="49" charset="0"/>
                <a:hlinkClick r:id="rId3" tooltip="sqlite3.DatabaseError"/>
              </a:rPr>
              <a:t>DatabaseError</a:t>
            </a:r>
            <a:r>
              <a:rPr kumimoji="0" lang="en-US" altLang="en-US" sz="1200" b="0" i="0" u="none" strike="noStrike" cap="none" normalizeH="0" baseline="0">
                <a:ln>
                  <a:noFill/>
                </a:ln>
                <a:solidFill>
                  <a:srgbClr val="222222"/>
                </a:solidFill>
                <a:effectLst/>
                <a:latin typeface="Lucida Grande"/>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C36D4935-8587-48D4-9EB1-2D92B5294DC2}"/>
              </a:ext>
            </a:extLst>
          </p:cNvPr>
          <p:cNvSpPr txBox="1">
            <a:spLocks noChangeArrowheads="1"/>
          </p:cNvSpPr>
          <p:nvPr/>
        </p:nvSpPr>
        <p:spPr bwMode="auto">
          <a:xfrm>
            <a:off x="838200" y="1359692"/>
            <a:ext cx="7300721" cy="47307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90440" tIns="19044" rIns="91440" bIns="6348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a:t>
            </a:r>
            <a:r>
              <a:rPr kumimoji="0" lang="en-US" altLang="en-US" sz="1200" b="0" i="1" u="none" strike="noStrike" kern="1200" cap="none" spc="0" normalizeH="0" baseline="0" noProof="0">
                <a:ln>
                  <a:noFill/>
                </a:ln>
                <a:solidFill>
                  <a:srgbClr val="222222"/>
                </a:solidFill>
                <a:effectLst/>
                <a:uLnTx/>
                <a:uFillTx/>
                <a:latin typeface="Lucida Grande"/>
                <a:ea typeface="+mn-ea"/>
                <a:cs typeface="+mn-cs"/>
              </a:rPr>
              <a:t>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Warning</a:t>
            </a:r>
            <a:br>
              <a:rPr kumimoji="0" lang="en-US" altLang="en-US" sz="1200" b="0" i="0" u="none" strike="noStrike" kern="1200" cap="none" spc="0" normalizeH="0" baseline="0" noProof="0">
                <a:ln>
                  <a:noFill/>
                </a:ln>
                <a:solidFill>
                  <a:srgbClr val="222222"/>
                </a:solidFill>
                <a:effectLst/>
                <a:uLnTx/>
                <a:uFillTx/>
                <a:latin typeface="Lucida Grande"/>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 subclass of </a:t>
            </a:r>
            <a:r>
              <a:rPr kumimoji="0" lang="en-US" altLang="en-US" sz="1100" b="0" i="0" u="none" strike="noStrike" kern="1200" cap="none" spc="0" normalizeH="0" baseline="0" noProof="0">
                <a:ln>
                  <a:noFill/>
                </a:ln>
                <a:solidFill>
                  <a:srgbClr val="0072AA"/>
                </a:solidFill>
                <a:effectLst/>
                <a:uLnTx/>
                <a:uFillTx/>
                <a:latin typeface="Courier New" panose="02070309020205020404" pitchFamily="49" charset="0"/>
                <a:ea typeface="+mn-ea"/>
                <a:cs typeface="Courier New" panose="02070309020205020404" pitchFamily="49" charset="0"/>
                <a:hlinkClick r:id="rId2" tooltip="Exception"/>
              </a:rPr>
              <a:t>Exception</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a:t>
            </a:r>
            <a:r>
              <a:rPr kumimoji="0" lang="en-US" altLang="en-US" sz="1200" b="0" i="1" u="none" strike="noStrike" kern="1200" cap="none" spc="0" normalizeH="0" baseline="0" noProof="0">
                <a:ln>
                  <a:noFill/>
                </a:ln>
                <a:solidFill>
                  <a:srgbClr val="222222"/>
                </a:solidFill>
                <a:effectLst/>
                <a:uLnTx/>
                <a:uFillTx/>
                <a:latin typeface="Lucida Grande"/>
                <a:ea typeface="+mn-ea"/>
                <a:cs typeface="+mn-cs"/>
              </a:rPr>
              <a:t>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Error</a:t>
            </a:r>
            <a:br>
              <a:rPr kumimoji="0" lang="en-US" altLang="en-US" sz="1200" b="0" i="0" u="none" strike="noStrike" kern="1200" cap="none" spc="0" normalizeH="0" baseline="0" noProof="0">
                <a:ln>
                  <a:noFill/>
                </a:ln>
                <a:solidFill>
                  <a:srgbClr val="222222"/>
                </a:solidFill>
                <a:effectLst/>
                <a:uLnTx/>
                <a:uFillTx/>
                <a:latin typeface="Lucida Grande"/>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The base class of the other exceptions in this module. It is a subclass of </a:t>
            </a:r>
            <a:r>
              <a:rPr kumimoji="0" lang="en-US" altLang="en-US" sz="1100" b="0" i="0" u="none" strike="noStrike" kern="1200" cap="none" spc="0" normalizeH="0" baseline="0" noProof="0">
                <a:ln>
                  <a:noFill/>
                </a:ln>
                <a:solidFill>
                  <a:srgbClr val="0072AA"/>
                </a:solidFill>
                <a:effectLst/>
                <a:uLnTx/>
                <a:uFillTx/>
                <a:latin typeface="Courier New" panose="02070309020205020404" pitchFamily="49" charset="0"/>
                <a:ea typeface="+mn-ea"/>
                <a:cs typeface="Courier New" panose="02070309020205020404" pitchFamily="49" charset="0"/>
                <a:hlinkClick r:id="rId2" tooltip="Exception"/>
              </a:rPr>
              <a:t>Exception</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a:t>
            </a:r>
            <a:r>
              <a:rPr kumimoji="0" lang="en-US" altLang="en-US" sz="1300" b="0" i="1" u="none" strike="noStrike" kern="1200" cap="none" spc="0" normalizeH="0" baseline="0" noProof="0">
                <a:ln>
                  <a:noFill/>
                </a:ln>
                <a:solidFill>
                  <a:srgbClr val="222222"/>
                </a:solidFill>
                <a:effectLst/>
                <a:uLnTx/>
                <a:uFillTx/>
                <a:latin typeface="Lucida Grande"/>
                <a:ea typeface="+mn-ea"/>
                <a:cs typeface="+mn-cs"/>
              </a:rPr>
              <a:t>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DatabaseError</a:t>
            </a:r>
            <a:br>
              <a:rPr kumimoji="0" lang="en-US" altLang="en-US" sz="14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Exception raised for errors that are related to the database.</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a:t>
            </a:r>
            <a:r>
              <a:rPr kumimoji="0" lang="en-US" altLang="en-US" sz="1200" b="0" i="1" u="none" strike="noStrike" kern="1200" cap="none" spc="0" normalizeH="0" baseline="0" noProof="0">
                <a:ln>
                  <a:noFill/>
                </a:ln>
                <a:solidFill>
                  <a:srgbClr val="222222"/>
                </a:solidFill>
                <a:effectLst/>
                <a:uLnTx/>
                <a:uFillTx/>
                <a:latin typeface="Lucida Grande"/>
                <a:ea typeface="+mn-ea"/>
                <a:cs typeface="+mn-cs"/>
              </a:rPr>
              <a:t>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IntegrityError</a:t>
            </a:r>
            <a:br>
              <a:rPr kumimoji="0" lang="en-US" altLang="en-US" sz="14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Exception raised when the relational integrity of the database is affected, e.g. a foreign key </a:t>
            </a:r>
            <a:br>
              <a:rPr kumimoji="0" lang="en-US" altLang="en-US" sz="1200" b="0" i="0" u="none" strike="noStrike" kern="1200" cap="none" spc="0" normalizeH="0" baseline="0" noProof="0">
                <a:ln>
                  <a:noFill/>
                </a:ln>
                <a:solidFill>
                  <a:srgbClr val="222222"/>
                </a:solidFill>
                <a:effectLst/>
                <a:uLnTx/>
                <a:uFillTx/>
                <a:latin typeface="Lucida Grande"/>
                <a:ea typeface="+mn-ea"/>
                <a:cs typeface="+mn-cs"/>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check fails. It is a subclass of </a:t>
            </a:r>
            <a:r>
              <a:rPr kumimoji="0" lang="en-US" altLang="en-US" sz="1100" b="0" i="0" u="none" strike="noStrike" kern="1200" cap="none" spc="0" normalizeH="0" baseline="0" noProof="0" err="1">
                <a:ln>
                  <a:noFill/>
                </a:ln>
                <a:solidFill>
                  <a:srgbClr val="0072AA"/>
                </a:solidFill>
                <a:effectLst/>
                <a:uLnTx/>
                <a:uFillTx/>
                <a:latin typeface="Courier New" panose="02070309020205020404" pitchFamily="49" charset="0"/>
                <a:ea typeface="+mn-ea"/>
                <a:cs typeface="Courier New" panose="02070309020205020404" pitchFamily="49" charset="0"/>
                <a:hlinkClick r:id="rId3" tooltip="sqlite3.DatabaseError"/>
              </a:rPr>
              <a:t>DatabaseError</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a:t>
            </a:r>
            <a:r>
              <a:rPr kumimoji="0" lang="en-US" altLang="en-US" sz="1200" b="0" i="1" u="none" strike="noStrike" kern="1200" cap="none" spc="0" normalizeH="0" baseline="0" noProof="0">
                <a:ln>
                  <a:noFill/>
                </a:ln>
                <a:solidFill>
                  <a:srgbClr val="222222"/>
                </a:solidFill>
                <a:effectLst/>
                <a:uLnTx/>
                <a:uFillTx/>
                <a:latin typeface="Lucida Grande"/>
                <a:ea typeface="+mn-ea"/>
                <a:cs typeface="+mn-cs"/>
              </a:rPr>
              <a:t>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ProgrammingError</a:t>
            </a:r>
            <a:br>
              <a:rPr kumimoji="0" lang="en-US" altLang="en-US" sz="1200" b="0" i="0" u="none" strike="noStrike" kern="1200" cap="none" spc="0" normalizeH="0" baseline="0" noProof="0">
                <a:ln>
                  <a:noFill/>
                </a:ln>
                <a:solidFill>
                  <a:srgbClr val="222222"/>
                </a:solidFill>
                <a:effectLst/>
                <a:uLnTx/>
                <a:uFillTx/>
                <a:latin typeface="Lucida Grande"/>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Exception raised for programming errors, e.g. table not found or already exists, syntax error </a:t>
            </a:r>
            <a:br>
              <a:rPr kumimoji="0" lang="en-US" altLang="en-US" sz="1200" b="0" i="0" u="none" strike="noStrike" kern="1200" cap="none" spc="0" normalizeH="0" baseline="0" noProof="0">
                <a:ln>
                  <a:noFill/>
                </a:ln>
                <a:solidFill>
                  <a:srgbClr val="222222"/>
                </a:solidFill>
                <a:effectLst/>
                <a:uLnTx/>
                <a:uFillTx/>
                <a:latin typeface="Lucida Grande"/>
                <a:ea typeface="+mn-ea"/>
                <a:cs typeface="+mn-cs"/>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in the SQL statement, wrong number of parameters specified, etc. It is a subclass of </a:t>
            </a:r>
            <a:r>
              <a:rPr kumimoji="0" lang="en-US" altLang="en-US" sz="1100" b="0" i="0" u="none" strike="noStrike" kern="1200" cap="none" spc="0" normalizeH="0" baseline="0" noProof="0" err="1">
                <a:ln>
                  <a:noFill/>
                </a:ln>
                <a:solidFill>
                  <a:srgbClr val="0072AA"/>
                </a:solidFill>
                <a:effectLst/>
                <a:uLnTx/>
                <a:uFillTx/>
                <a:latin typeface="Courier New" panose="02070309020205020404" pitchFamily="49" charset="0"/>
                <a:ea typeface="+mn-ea"/>
                <a:cs typeface="Courier New" panose="02070309020205020404" pitchFamily="49" charset="0"/>
                <a:hlinkClick r:id="rId3" tooltip="sqlite3.DatabaseError"/>
              </a:rPr>
              <a:t>DatabaseError</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OperationalError</a:t>
            </a:r>
            <a:br>
              <a:rPr kumimoji="0" lang="en-US" altLang="en-US" sz="1200" b="0" i="0" u="none" strike="noStrike" kern="1200" cap="none" spc="0" normalizeH="0" baseline="0" noProof="0">
                <a:ln>
                  <a:noFill/>
                </a:ln>
                <a:solidFill>
                  <a:srgbClr val="222222"/>
                </a:solidFill>
                <a:effectLst/>
                <a:uLnTx/>
                <a:uFillTx/>
                <a:latin typeface="Lucida Grande"/>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Exception raised for errors that are related to the database’s operation and not necessarily </a:t>
            </a:r>
            <a:br>
              <a:rPr kumimoji="0" lang="en-US" altLang="en-US" sz="1200" b="0" i="0" u="none" strike="noStrike" kern="1200" cap="none" spc="0" normalizeH="0" baseline="0" noProof="0">
                <a:ln>
                  <a:noFill/>
                </a:ln>
                <a:solidFill>
                  <a:srgbClr val="222222"/>
                </a:solidFill>
                <a:effectLst/>
                <a:uLnTx/>
                <a:uFillTx/>
                <a:latin typeface="Lucida Grande"/>
                <a:ea typeface="+mn-ea"/>
                <a:cs typeface="+mn-cs"/>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under the control of the programmer, e.g. an unexpected disconnect occurs, the data source </a:t>
            </a:r>
            <a:br>
              <a:rPr kumimoji="0" lang="en-US" altLang="en-US" sz="1200" b="0" i="0" u="none" strike="noStrike" kern="1200" cap="none" spc="0" normalizeH="0" baseline="0" noProof="0">
                <a:ln>
                  <a:noFill/>
                </a:ln>
                <a:solidFill>
                  <a:srgbClr val="222222"/>
                </a:solidFill>
                <a:effectLst/>
                <a:uLnTx/>
                <a:uFillTx/>
                <a:latin typeface="Lucida Grande"/>
                <a:ea typeface="+mn-ea"/>
                <a:cs typeface="+mn-cs"/>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name is not found, a transaction could not be processed, etc. It is a subclass of </a:t>
            </a:r>
            <a:r>
              <a:rPr kumimoji="0" lang="en-US" altLang="en-US" sz="1100" b="0" i="0" u="none" strike="noStrike" kern="1200" cap="none" spc="0" normalizeH="0" baseline="0" noProof="0" err="1">
                <a:ln>
                  <a:noFill/>
                </a:ln>
                <a:solidFill>
                  <a:srgbClr val="0072AA"/>
                </a:solidFill>
                <a:effectLst/>
                <a:uLnTx/>
                <a:uFillTx/>
                <a:latin typeface="Courier New" panose="02070309020205020404" pitchFamily="49" charset="0"/>
                <a:ea typeface="+mn-ea"/>
                <a:cs typeface="Courier New" panose="02070309020205020404" pitchFamily="49" charset="0"/>
                <a:hlinkClick r:id="rId3" tooltip="sqlite3.DatabaseError"/>
              </a:rPr>
              <a:t>DatabaseError</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t>
            </a:r>
          </a:p>
          <a:p>
            <a:pPr marL="228600" marR="0" lvl="0" indent="-2286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1" u="none" strike="noStrike" kern="1200" cap="none" spc="0" normalizeH="0" baseline="0" noProof="0">
                <a:ln>
                  <a:noFill/>
                </a:ln>
                <a:solidFill>
                  <a:srgbClr val="222222"/>
                </a:solidFill>
                <a:effectLst/>
                <a:uLnTx/>
                <a:uFillTx/>
                <a:latin typeface="Lucida Grande"/>
                <a:ea typeface="+mn-ea"/>
                <a:cs typeface="+mn-cs"/>
              </a:rPr>
              <a:t>exception</a:t>
            </a:r>
            <a:r>
              <a:rPr kumimoji="0" lang="en-US" altLang="en-US" sz="1200" b="0" i="1" u="none" strike="noStrike" kern="1200" cap="none" spc="0" normalizeH="0" baseline="0" noProof="0">
                <a:ln>
                  <a:noFill/>
                </a:ln>
                <a:solidFill>
                  <a:srgbClr val="222222"/>
                </a:solidFill>
                <a:effectLst/>
                <a:uLnTx/>
                <a:uFillTx/>
                <a:latin typeface="Lucida Grande"/>
                <a:ea typeface="+mn-ea"/>
                <a:cs typeface="+mn-cs"/>
              </a:rPr>
              <a:t> </a:t>
            </a:r>
            <a:r>
              <a:rPr kumimoji="0" lang="en-US" altLang="en-US" sz="1300" b="0"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sqlite3.</a:t>
            </a:r>
            <a:r>
              <a:rPr kumimoji="0" lang="en-US" altLang="en-US" sz="1600" b="1" i="0" u="none" strike="noStrike" kern="1200" cap="none" spc="0" normalizeH="0" baseline="0" noProof="0">
                <a:ln>
                  <a:noFill/>
                </a:ln>
                <a:solidFill>
                  <a:srgbClr val="222222"/>
                </a:solidFill>
                <a:effectLst/>
                <a:uLnTx/>
                <a:uFillTx/>
                <a:latin typeface="Courier New" panose="02070309020205020404" pitchFamily="49" charset="0"/>
                <a:ea typeface="+mn-ea"/>
                <a:cs typeface="Courier New" panose="02070309020205020404" pitchFamily="49" charset="0"/>
              </a:rPr>
              <a:t>NotSupportedError</a:t>
            </a:r>
            <a:br>
              <a:rPr kumimoji="0" lang="en-US" altLang="en-US" sz="1600" b="0" i="0" u="none" strike="noStrike" kern="1200" cap="none" spc="0" normalizeH="0" baseline="0" noProof="0">
                <a:ln>
                  <a:noFill/>
                </a:ln>
                <a:solidFill>
                  <a:srgbClr val="222222"/>
                </a:solidFill>
                <a:effectLst/>
                <a:uLnTx/>
                <a:uFillTx/>
                <a:latin typeface="Lucida Grande"/>
                <a:ea typeface="+mn-ea"/>
                <a:cs typeface="Courier New" panose="02070309020205020404" pitchFamily="49" charset="0"/>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Exception raised in case a method or database API was used which is not supported </a:t>
            </a:r>
            <a:br>
              <a:rPr kumimoji="0" lang="en-US" altLang="en-US" sz="1200" b="0" i="0" u="none" strike="noStrike" kern="1200" cap="none" spc="0" normalizeH="0" baseline="0" noProof="0">
                <a:ln>
                  <a:noFill/>
                </a:ln>
                <a:solidFill>
                  <a:srgbClr val="222222"/>
                </a:solidFill>
                <a:effectLst/>
                <a:uLnTx/>
                <a:uFillTx/>
                <a:latin typeface="Lucida Grande"/>
                <a:ea typeface="+mn-ea"/>
                <a:cs typeface="+mn-cs"/>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by the database, e.g. calling the </a:t>
            </a:r>
            <a:r>
              <a:rPr kumimoji="0" lang="en-US" altLang="en-US" sz="1100" b="0" i="0" u="none" strike="noStrike" kern="1200" cap="none" spc="0" normalizeH="0" baseline="0" noProof="0">
                <a:ln>
                  <a:noFill/>
                </a:ln>
                <a:solidFill>
                  <a:srgbClr val="0072AA"/>
                </a:solidFill>
                <a:effectLst/>
                <a:uLnTx/>
                <a:uFillTx/>
                <a:latin typeface="Courier New" panose="02070309020205020404" pitchFamily="49" charset="0"/>
                <a:ea typeface="+mn-ea"/>
                <a:cs typeface="Courier New" panose="02070309020205020404" pitchFamily="49" charset="0"/>
                <a:hlinkClick r:id="rId4" tooltip="sqlite3.Connection.rollback"/>
              </a:rPr>
              <a:t>rollback()</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 method on a connection that does not </a:t>
            </a:r>
            <a:br>
              <a:rPr kumimoji="0" lang="en-US" altLang="en-US" sz="1200" b="0" i="0" u="none" strike="noStrike" kern="1200" cap="none" spc="0" normalizeH="0" baseline="0" noProof="0">
                <a:ln>
                  <a:noFill/>
                </a:ln>
                <a:solidFill>
                  <a:srgbClr val="222222"/>
                </a:solidFill>
                <a:effectLst/>
                <a:uLnTx/>
                <a:uFillTx/>
                <a:latin typeface="Lucida Grande"/>
                <a:ea typeface="+mn-ea"/>
                <a:cs typeface="+mn-cs"/>
              </a:rPr>
            </a:b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support transaction or has transactions turned off. It is a subclass of </a:t>
            </a:r>
            <a:r>
              <a:rPr kumimoji="0" lang="en-US" altLang="en-US" sz="1100" b="0" i="0" u="none" strike="noStrike" kern="1200" cap="none" spc="0" normalizeH="0" baseline="0" noProof="0" err="1">
                <a:ln>
                  <a:noFill/>
                </a:ln>
                <a:solidFill>
                  <a:srgbClr val="0072AA"/>
                </a:solidFill>
                <a:effectLst/>
                <a:uLnTx/>
                <a:uFillTx/>
                <a:latin typeface="Courier New" panose="02070309020205020404" pitchFamily="49" charset="0"/>
                <a:ea typeface="+mn-ea"/>
                <a:cs typeface="Courier New" panose="02070309020205020404" pitchFamily="49" charset="0"/>
                <a:hlinkClick r:id="rId3" tooltip="sqlite3.DatabaseError"/>
              </a:rPr>
              <a:t>DatabaseError</a:t>
            </a:r>
            <a:r>
              <a:rPr kumimoji="0" lang="en-US" altLang="en-US" sz="1200" b="0" i="0" u="none" strike="noStrike" kern="1200" cap="none" spc="0" normalizeH="0" baseline="0" noProof="0">
                <a:ln>
                  <a:noFill/>
                </a:ln>
                <a:solidFill>
                  <a:srgbClr val="222222"/>
                </a:solidFill>
                <a:effectLst/>
                <a:uLnTx/>
                <a:uFillTx/>
                <a:latin typeface="Lucida Grande"/>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image2.png">
            <a:extLst>
              <a:ext uri="{FF2B5EF4-FFF2-40B4-BE49-F238E27FC236}">
                <a16:creationId xmlns:a16="http://schemas.microsoft.com/office/drawing/2014/main" id="{453639CE-5F86-4C7D-89C0-3FC9F2EC6892}"/>
              </a:ext>
            </a:extLst>
          </p:cNvPr>
          <p:cNvPicPr/>
          <p:nvPr/>
        </p:nvPicPr>
        <p:blipFill>
          <a:blip r:embed="rId5"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59011FCA-5F6E-43F7-9501-69E03FC3B3DD}"/>
              </a:ext>
            </a:extLst>
          </p:cNvPr>
          <p:cNvPicPr/>
          <p:nvPr/>
        </p:nvPicPr>
        <p:blipFill>
          <a:blip r:embed="rId5"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97391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BE16316-5819-412F-A5CD-BE989643D1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38201" y="1820155"/>
            <a:ext cx="6448124" cy="3310823"/>
          </a:xfrm>
        </p:spPr>
      </p:pic>
      <p:sp>
        <p:nvSpPr>
          <p:cNvPr id="6" name="Title 1">
            <a:extLst>
              <a:ext uri="{FF2B5EF4-FFF2-40B4-BE49-F238E27FC236}">
                <a16:creationId xmlns:a16="http://schemas.microsoft.com/office/drawing/2014/main" id="{B8AA18C4-C3BD-4B45-A12A-3A6A092B1102}"/>
              </a:ext>
            </a:extLst>
          </p:cNvPr>
          <p:cNvSpPr>
            <a:spLocks noGrp="1"/>
          </p:cNvSpPr>
          <p:nvPr>
            <p:ph type="title"/>
          </p:nvPr>
        </p:nvSpPr>
        <p:spPr>
          <a:xfrm>
            <a:off x="838200" y="365125"/>
            <a:ext cx="10515600" cy="1325563"/>
          </a:xfrm>
        </p:spPr>
        <p:txBody>
          <a:bodyPr/>
          <a:lstStyle/>
          <a:p>
            <a:r>
              <a:rPr lang="en-AU" b="1" spc="300" dirty="0">
                <a:solidFill>
                  <a:srgbClr val="5F497A"/>
                </a:solidFill>
                <a:latin typeface="Arial" panose="020B0604020202020204" pitchFamily="34" charset="0"/>
                <a:cs typeface="Arial" panose="020B0604020202020204" pitchFamily="34" charset="0"/>
              </a:rPr>
              <a:t>SQLite – Exceptions </a:t>
            </a:r>
            <a:endParaRPr lang="en-AU" dirty="0"/>
          </a:p>
        </p:txBody>
      </p:sp>
      <p:pic>
        <p:nvPicPr>
          <p:cNvPr id="10" name="Picture 9">
            <a:extLst>
              <a:ext uri="{FF2B5EF4-FFF2-40B4-BE49-F238E27FC236}">
                <a16:creationId xmlns:a16="http://schemas.microsoft.com/office/drawing/2014/main" id="{D4090D54-7B61-4FC3-8AB0-270EB83D2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260445"/>
            <a:ext cx="9183382" cy="409632"/>
          </a:xfrm>
          <a:prstGeom prst="rect">
            <a:avLst/>
          </a:prstGeom>
        </p:spPr>
      </p:pic>
      <p:pic>
        <p:nvPicPr>
          <p:cNvPr id="5" name="image2.png">
            <a:extLst>
              <a:ext uri="{FF2B5EF4-FFF2-40B4-BE49-F238E27FC236}">
                <a16:creationId xmlns:a16="http://schemas.microsoft.com/office/drawing/2014/main" id="{DC55E4A7-24E3-4EF8-B9C4-C0C2E95B39D6}"/>
              </a:ext>
            </a:extLst>
          </p:cNvPr>
          <p:cNvPicPr/>
          <p:nvPr/>
        </p:nvPicPr>
        <p:blipFill>
          <a:blip r:embed="rId4"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F48AB025-ECAA-4A53-9EAE-0109777DA425}"/>
              </a:ext>
            </a:extLst>
          </p:cNvPr>
          <p:cNvPicPr/>
          <p:nvPr/>
        </p:nvPicPr>
        <p:blipFill>
          <a:blip r:embed="rId4"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2646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E1EF-78EC-4B7F-B516-CEFECCA78F6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b="1" spc="300" dirty="0">
                <a:solidFill>
                  <a:srgbClr val="5F497A"/>
                </a:solidFill>
                <a:latin typeface="Arial" panose="020B0604020202020204" pitchFamily="34" charset="0"/>
                <a:cs typeface="Arial" panose="020B0604020202020204" pitchFamily="34" charset="0"/>
              </a:rPr>
              <a:t>SQLite – Exceptions </a:t>
            </a:r>
            <a:endParaRPr kumimoji="0" lang="en-AU"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5" name="Picture 4">
            <a:extLst>
              <a:ext uri="{FF2B5EF4-FFF2-40B4-BE49-F238E27FC236}">
                <a16:creationId xmlns:a16="http://schemas.microsoft.com/office/drawing/2014/main" id="{228C9164-800E-4F08-B99B-F071268601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8200" y="1406561"/>
            <a:ext cx="8173591" cy="3409609"/>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F5662FA2-603F-421E-A6FF-84B16FDDF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147005"/>
            <a:ext cx="9164329" cy="495369"/>
          </a:xfrm>
          <a:prstGeom prst="rect">
            <a:avLst/>
          </a:prstGeom>
        </p:spPr>
      </p:pic>
      <p:pic>
        <p:nvPicPr>
          <p:cNvPr id="6" name="image2.png">
            <a:extLst>
              <a:ext uri="{FF2B5EF4-FFF2-40B4-BE49-F238E27FC236}">
                <a16:creationId xmlns:a16="http://schemas.microsoft.com/office/drawing/2014/main" id="{97D01841-FC1F-41BF-B84D-BAFC0CCD3D16}"/>
              </a:ext>
            </a:extLst>
          </p:cNvPr>
          <p:cNvPicPr/>
          <p:nvPr/>
        </p:nvPicPr>
        <p:blipFill>
          <a:blip r:embed="rId4" cstate="print"/>
          <a:stretch>
            <a:fillRect/>
          </a:stretch>
        </p:blipFill>
        <p:spPr>
          <a:xfrm>
            <a:off x="109855" y="90191"/>
            <a:ext cx="1414145" cy="1617345"/>
          </a:xfrm>
          <a:prstGeom prst="rect">
            <a:avLst/>
          </a:prstGeom>
        </p:spPr>
      </p:pic>
      <p:pic>
        <p:nvPicPr>
          <p:cNvPr id="8" name="image2.png">
            <a:extLst>
              <a:ext uri="{FF2B5EF4-FFF2-40B4-BE49-F238E27FC236}">
                <a16:creationId xmlns:a16="http://schemas.microsoft.com/office/drawing/2014/main" id="{972056C0-443F-4A56-A681-A9D41783E888}"/>
              </a:ext>
            </a:extLst>
          </p:cNvPr>
          <p:cNvPicPr/>
          <p:nvPr/>
        </p:nvPicPr>
        <p:blipFill>
          <a:blip r:embed="rId4"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150293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55CC-C317-4926-A158-83E84EBED4B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b="1" spc="300" dirty="0">
                <a:solidFill>
                  <a:srgbClr val="5F497A"/>
                </a:solidFill>
                <a:latin typeface="Arial" panose="020B0604020202020204" pitchFamily="34" charset="0"/>
                <a:cs typeface="Arial" panose="020B0604020202020204" pitchFamily="34" charset="0"/>
              </a:rPr>
              <a:t>SQLite – Exceptions </a:t>
            </a:r>
            <a:endParaRPr kumimoji="0" lang="en-AU"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Picture 3">
            <a:extLst>
              <a:ext uri="{FF2B5EF4-FFF2-40B4-BE49-F238E27FC236}">
                <a16:creationId xmlns:a16="http://schemas.microsoft.com/office/drawing/2014/main" id="{4D00297B-0B84-4F29-8967-517CD14FA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672451"/>
            <a:ext cx="9154803" cy="419158"/>
          </a:xfrm>
          <a:prstGeom prst="rect">
            <a:avLst/>
          </a:prstGeom>
        </p:spPr>
      </p:pic>
      <p:pic>
        <p:nvPicPr>
          <p:cNvPr id="6" name="Picture 5">
            <a:extLst>
              <a:ext uri="{FF2B5EF4-FFF2-40B4-BE49-F238E27FC236}">
                <a16:creationId xmlns:a16="http://schemas.microsoft.com/office/drawing/2014/main" id="{9C02B098-2EA0-409B-BAF8-D51A9F795B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271440"/>
            <a:ext cx="8326012" cy="3286832"/>
          </a:xfrm>
          <a:prstGeom prst="rect">
            <a:avLst/>
          </a:prstGeom>
        </p:spPr>
      </p:pic>
      <p:pic>
        <p:nvPicPr>
          <p:cNvPr id="5" name="image2.png">
            <a:extLst>
              <a:ext uri="{FF2B5EF4-FFF2-40B4-BE49-F238E27FC236}">
                <a16:creationId xmlns:a16="http://schemas.microsoft.com/office/drawing/2014/main" id="{6C6365F1-DF75-49D7-8560-5BED00F09BF3}"/>
              </a:ext>
            </a:extLst>
          </p:cNvPr>
          <p:cNvPicPr/>
          <p:nvPr/>
        </p:nvPicPr>
        <p:blipFill>
          <a:blip r:embed="rId4"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ABE140D6-CE9B-4F9C-9FCC-B164044B23CC}"/>
              </a:ext>
            </a:extLst>
          </p:cNvPr>
          <p:cNvPicPr/>
          <p:nvPr/>
        </p:nvPicPr>
        <p:blipFill>
          <a:blip r:embed="rId4"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80404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2C38-9DBA-4629-9AC0-F251DADD781F}"/>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SQLite – SQL and Python Types</a:t>
            </a:r>
          </a:p>
        </p:txBody>
      </p:sp>
      <p:sp>
        <p:nvSpPr>
          <p:cNvPr id="3" name="Content Placeholder 2">
            <a:extLst>
              <a:ext uri="{FF2B5EF4-FFF2-40B4-BE49-F238E27FC236}">
                <a16:creationId xmlns:a16="http://schemas.microsoft.com/office/drawing/2014/main" id="{2E2351C6-7160-4917-BC82-6AC51B95CAD2}"/>
              </a:ext>
            </a:extLst>
          </p:cNvPr>
          <p:cNvSpPr>
            <a:spLocks noGrp="1"/>
          </p:cNvSpPr>
          <p:nvPr>
            <p:ph idx="1"/>
          </p:nvPr>
        </p:nvSpPr>
        <p:spPr>
          <a:xfrm>
            <a:off x="838200" y="1613875"/>
            <a:ext cx="10515600" cy="4351338"/>
          </a:xfrm>
        </p:spPr>
        <p:txBody>
          <a:bodyPr/>
          <a:lstStyle/>
          <a:p>
            <a:r>
              <a:rPr lang="en-AU"/>
              <a:t>Native data types supported by SQLite</a:t>
            </a:r>
          </a:p>
          <a:p>
            <a:endParaRPr lang="en-AU"/>
          </a:p>
        </p:txBody>
      </p:sp>
      <p:graphicFrame>
        <p:nvGraphicFramePr>
          <p:cNvPr id="4" name="Table 3">
            <a:extLst>
              <a:ext uri="{FF2B5EF4-FFF2-40B4-BE49-F238E27FC236}">
                <a16:creationId xmlns:a16="http://schemas.microsoft.com/office/drawing/2014/main" id="{2920AF18-CCFD-424E-911D-294F8CB075F9}"/>
              </a:ext>
            </a:extLst>
          </p:cNvPr>
          <p:cNvGraphicFramePr>
            <a:graphicFrameLocks noGrp="1"/>
          </p:cNvGraphicFramePr>
          <p:nvPr/>
        </p:nvGraphicFramePr>
        <p:xfrm>
          <a:off x="1088457" y="3049565"/>
          <a:ext cx="10515600" cy="2194560"/>
        </p:xfrm>
        <a:graphic>
          <a:graphicData uri="http://schemas.openxmlformats.org/drawingml/2006/table">
            <a:tbl>
              <a:tblPr/>
              <a:tblGrid>
                <a:gridCol w="5257800">
                  <a:extLst>
                    <a:ext uri="{9D8B030D-6E8A-4147-A177-3AD203B41FA5}">
                      <a16:colId xmlns:a16="http://schemas.microsoft.com/office/drawing/2014/main" val="2217017137"/>
                    </a:ext>
                  </a:extLst>
                </a:gridCol>
                <a:gridCol w="5257800">
                  <a:extLst>
                    <a:ext uri="{9D8B030D-6E8A-4147-A177-3AD203B41FA5}">
                      <a16:colId xmlns:a16="http://schemas.microsoft.com/office/drawing/2014/main" val="927814297"/>
                    </a:ext>
                  </a:extLst>
                </a:gridCol>
              </a:tblGrid>
              <a:tr h="0">
                <a:tc>
                  <a:txBody>
                    <a:bodyPr/>
                    <a:lstStyle/>
                    <a:p>
                      <a:pPr algn="just"/>
                      <a:r>
                        <a:rPr lang="en-AU">
                          <a:effectLst/>
                        </a:rPr>
                        <a:t>Python type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just"/>
                      <a:r>
                        <a:rPr lang="en-AU">
                          <a:effectLst/>
                        </a:rPr>
                        <a:t>SQLite type</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2469920509"/>
                  </a:ext>
                </a:extLst>
              </a:tr>
              <a:tr h="0">
                <a:tc>
                  <a:txBody>
                    <a:bodyPr/>
                    <a:lstStyle/>
                    <a:p>
                      <a:pPr algn="just"/>
                      <a:r>
                        <a:rPr lang="en-AU" u="none" strike="noStrike">
                          <a:solidFill>
                            <a:srgbClr val="0072AA"/>
                          </a:solidFill>
                          <a:effectLst/>
                          <a:hlinkClick r:id="rId2" tooltip="None"/>
                        </a:rPr>
                        <a:t>None</a:t>
                      </a:r>
                      <a:endParaRPr lang="en-AU">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a:r>
                        <a:rPr lang="en-AU">
                          <a:effectLst/>
                        </a:rPr>
                        <a:t>NULL</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98853812"/>
                  </a:ext>
                </a:extLst>
              </a:tr>
              <a:tr h="0">
                <a:tc>
                  <a:txBody>
                    <a:bodyPr/>
                    <a:lstStyle/>
                    <a:p>
                      <a:pPr algn="just"/>
                      <a:r>
                        <a:rPr lang="en-AU" u="none" strike="noStrike">
                          <a:solidFill>
                            <a:srgbClr val="0072AA"/>
                          </a:solidFill>
                          <a:effectLst/>
                          <a:hlinkClick r:id="rId3" tooltip="int"/>
                        </a:rPr>
                        <a:t>int</a:t>
                      </a:r>
                      <a:endParaRPr lang="en-AU">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a:r>
                        <a:rPr lang="en-AU">
                          <a:effectLst/>
                        </a:rPr>
                        <a:t>INTEGER</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79937800"/>
                  </a:ext>
                </a:extLst>
              </a:tr>
              <a:tr h="0">
                <a:tc>
                  <a:txBody>
                    <a:bodyPr/>
                    <a:lstStyle/>
                    <a:p>
                      <a:pPr algn="just"/>
                      <a:r>
                        <a:rPr lang="en-AU" u="none" strike="noStrike">
                          <a:solidFill>
                            <a:srgbClr val="0072AA"/>
                          </a:solidFill>
                          <a:effectLst/>
                          <a:hlinkClick r:id="rId4" tooltip="float"/>
                        </a:rPr>
                        <a:t>float</a:t>
                      </a:r>
                      <a:endParaRPr lang="en-AU">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a:r>
                        <a:rPr lang="en-AU">
                          <a:effectLst/>
                        </a:rPr>
                        <a:t>REAL</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50777486"/>
                  </a:ext>
                </a:extLst>
              </a:tr>
              <a:tr h="0">
                <a:tc>
                  <a:txBody>
                    <a:bodyPr/>
                    <a:lstStyle/>
                    <a:p>
                      <a:pPr algn="just"/>
                      <a:r>
                        <a:rPr lang="en-AU" u="none" strike="noStrike">
                          <a:solidFill>
                            <a:srgbClr val="0072AA"/>
                          </a:solidFill>
                          <a:effectLst/>
                          <a:hlinkClick r:id="rId5" tooltip="str"/>
                        </a:rPr>
                        <a:t>str</a:t>
                      </a:r>
                      <a:endParaRPr lang="en-AU">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a:r>
                        <a:rPr lang="en-AU">
                          <a:effectLst/>
                        </a:rPr>
                        <a:t>TEXT</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30740031"/>
                  </a:ext>
                </a:extLst>
              </a:tr>
              <a:tr h="0">
                <a:tc>
                  <a:txBody>
                    <a:bodyPr/>
                    <a:lstStyle/>
                    <a:p>
                      <a:pPr algn="just"/>
                      <a:r>
                        <a:rPr lang="en-AU" u="none" strike="noStrike">
                          <a:solidFill>
                            <a:srgbClr val="0072AA"/>
                          </a:solidFill>
                          <a:effectLst/>
                          <a:hlinkClick r:id="rId6" tooltip="bytes"/>
                        </a:rPr>
                        <a:t>bytes</a:t>
                      </a:r>
                      <a:endParaRPr lang="en-AU">
                        <a:effectLst/>
                      </a:endParaRP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just"/>
                      <a:r>
                        <a:rPr lang="en-AU" dirty="0">
                          <a:effectLst/>
                        </a:rPr>
                        <a:t>BLOB</a:t>
                      </a:r>
                    </a:p>
                  </a:txBody>
                  <a:tcPr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24251563"/>
                  </a:ext>
                </a:extLst>
              </a:tr>
            </a:tbl>
          </a:graphicData>
        </a:graphic>
      </p:graphicFrame>
      <p:sp>
        <p:nvSpPr>
          <p:cNvPr id="5" name="Rectangle 1">
            <a:extLst>
              <a:ext uri="{FF2B5EF4-FFF2-40B4-BE49-F238E27FC236}">
                <a16:creationId xmlns:a16="http://schemas.microsoft.com/office/drawing/2014/main" id="{7E2584EE-AEE4-492F-B0DB-87F0D54A2334}"/>
              </a:ext>
            </a:extLst>
          </p:cNvPr>
          <p:cNvSpPr>
            <a:spLocks noChangeArrowheads="1"/>
          </p:cNvSpPr>
          <p:nvPr/>
        </p:nvSpPr>
        <p:spPr bwMode="auto">
          <a:xfrm>
            <a:off x="972955" y="25923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Lucida Grande"/>
              </a:rPr>
              <a:t>This is how SQLite types are converted to Python types by default: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image2.png">
            <a:extLst>
              <a:ext uri="{FF2B5EF4-FFF2-40B4-BE49-F238E27FC236}">
                <a16:creationId xmlns:a16="http://schemas.microsoft.com/office/drawing/2014/main" id="{1D657DFA-333D-4A37-AA0C-616D8795B7BC}"/>
              </a:ext>
            </a:extLst>
          </p:cNvPr>
          <p:cNvPicPr/>
          <p:nvPr/>
        </p:nvPicPr>
        <p:blipFill>
          <a:blip r:embed="rId7"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A9C8B72D-EF30-4405-95E4-F309271F3A6B}"/>
              </a:ext>
            </a:extLst>
          </p:cNvPr>
          <p:cNvPicPr/>
          <p:nvPr/>
        </p:nvPicPr>
        <p:blipFill>
          <a:blip r:embed="rId7"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565412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2BA88D-DE8E-47B4-96F9-178B5EE2A64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spc="300" dirty="0">
                <a:solidFill>
                  <a:srgbClr val="5F497A"/>
                </a:solidFill>
                <a:latin typeface="Arial" panose="020B0604020202020204" pitchFamily="34" charset="0"/>
                <a:cs typeface="Arial" panose="020B0604020202020204" pitchFamily="34" charset="0"/>
              </a:rPr>
              <a:t>SQLite – SQL and Python Types</a:t>
            </a:r>
            <a:endParaRPr lang="en-AU" dirty="0"/>
          </a:p>
        </p:txBody>
      </p:sp>
      <p:sp>
        <p:nvSpPr>
          <p:cNvPr id="5" name="Content Placeholder 2">
            <a:extLst>
              <a:ext uri="{FF2B5EF4-FFF2-40B4-BE49-F238E27FC236}">
                <a16:creationId xmlns:a16="http://schemas.microsoft.com/office/drawing/2014/main" id="{221868A9-81B4-428F-B3BB-C894B934AC68}"/>
              </a:ext>
            </a:extLst>
          </p:cNvPr>
          <p:cNvSpPr txBox="1">
            <a:spLocks/>
          </p:cNvSpPr>
          <p:nvPr/>
        </p:nvSpPr>
        <p:spPr>
          <a:xfrm>
            <a:off x="838200" y="137323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Adapters and Converters</a:t>
            </a:r>
          </a:p>
          <a:p>
            <a:r>
              <a:rPr lang="en-AU" sz="1600"/>
              <a:t>To implement custom datatypes in SQLite we must define and register adapter and converter methods that describe how the custom datatype will be converted to and from the default SQLite datatypes. </a:t>
            </a:r>
          </a:p>
          <a:p>
            <a:r>
              <a:rPr lang="en-AU" sz="1600"/>
              <a:t>Custom datatype example: Point</a:t>
            </a:r>
          </a:p>
          <a:p>
            <a:endParaRPr lang="en-AU"/>
          </a:p>
        </p:txBody>
      </p:sp>
      <p:pic>
        <p:nvPicPr>
          <p:cNvPr id="8" name="Picture 7">
            <a:extLst>
              <a:ext uri="{FF2B5EF4-FFF2-40B4-BE49-F238E27FC236}">
                <a16:creationId xmlns:a16="http://schemas.microsoft.com/office/drawing/2014/main" id="{010E8496-DE0A-4893-BADE-1C1141D385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9255" y="2790474"/>
            <a:ext cx="3788880" cy="2680343"/>
          </a:xfrm>
          <a:prstGeom prst="rect">
            <a:avLst/>
          </a:prstGeom>
        </p:spPr>
      </p:pic>
      <p:pic>
        <p:nvPicPr>
          <p:cNvPr id="6" name="image2.png">
            <a:extLst>
              <a:ext uri="{FF2B5EF4-FFF2-40B4-BE49-F238E27FC236}">
                <a16:creationId xmlns:a16="http://schemas.microsoft.com/office/drawing/2014/main" id="{AD57C921-EF42-4F7B-8D52-0F1990DD04C8}"/>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8CF524A0-C4CF-466E-9AA5-A7D607F8F718}"/>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02068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D916-07F3-4F02-8F53-3C911369391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spc="300" dirty="0">
                <a:solidFill>
                  <a:srgbClr val="5F497A"/>
                </a:solidFill>
                <a:latin typeface="Arial" panose="020B0604020202020204" pitchFamily="34" charset="0"/>
                <a:cs typeface="Arial" panose="020B0604020202020204" pitchFamily="34" charset="0"/>
              </a:rPr>
              <a:t>SQLite – SQL and Python Types</a:t>
            </a:r>
            <a:endParaRPr lang="en-AU" dirty="0"/>
          </a:p>
        </p:txBody>
      </p:sp>
      <p:sp>
        <p:nvSpPr>
          <p:cNvPr id="3" name="Content Placeholder 2">
            <a:extLst>
              <a:ext uri="{FF2B5EF4-FFF2-40B4-BE49-F238E27FC236}">
                <a16:creationId xmlns:a16="http://schemas.microsoft.com/office/drawing/2014/main" id="{73C7E82E-06AE-4C59-9F06-0F3F290D7396}"/>
              </a:ext>
            </a:extLst>
          </p:cNvPr>
          <p:cNvSpPr txBox="1">
            <a:spLocks/>
          </p:cNvSpPr>
          <p:nvPr/>
        </p:nvSpPr>
        <p:spPr>
          <a:xfrm>
            <a:off x="838200" y="134958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Adapters and Converters</a:t>
            </a:r>
          </a:p>
          <a:p>
            <a:r>
              <a:rPr lang="en-AU" sz="1600" dirty="0"/>
              <a:t>Finally, we must let the SQLite module know when we are selecting a custom datatype. </a:t>
            </a:r>
          </a:p>
          <a:p>
            <a:r>
              <a:rPr lang="en-AU" sz="1600" dirty="0"/>
              <a:t>This is done either implicitly through declared types or explicitly through column names</a:t>
            </a:r>
          </a:p>
          <a:p>
            <a:endParaRPr lang="en-AU" sz="1600" dirty="0"/>
          </a:p>
          <a:p>
            <a:endParaRPr lang="en-AU" sz="1600" dirty="0"/>
          </a:p>
          <a:p>
            <a:pPr marL="0" indent="0">
              <a:buNone/>
            </a:pPr>
            <a:endParaRPr lang="en-AU" sz="1600" dirty="0"/>
          </a:p>
          <a:p>
            <a:r>
              <a:rPr lang="en-AU" sz="1600" dirty="0"/>
              <a:t>Note: There are default adapters for the date and datetime types in the datetime module. </a:t>
            </a:r>
          </a:p>
        </p:txBody>
      </p:sp>
      <p:pic>
        <p:nvPicPr>
          <p:cNvPr id="5" name="Picture 4" descr="Graphical user interface, text&#10;&#10;Description automatically generated">
            <a:extLst>
              <a:ext uri="{FF2B5EF4-FFF2-40B4-BE49-F238E27FC236}">
                <a16:creationId xmlns:a16="http://schemas.microsoft.com/office/drawing/2014/main" id="{8109FD8E-575A-4780-AB99-953318B0E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909" y="2541186"/>
            <a:ext cx="8874901" cy="791294"/>
          </a:xfrm>
          <a:prstGeom prst="rect">
            <a:avLst/>
          </a:prstGeom>
        </p:spPr>
      </p:pic>
      <p:pic>
        <p:nvPicPr>
          <p:cNvPr id="6" name="image2.png">
            <a:extLst>
              <a:ext uri="{FF2B5EF4-FFF2-40B4-BE49-F238E27FC236}">
                <a16:creationId xmlns:a16="http://schemas.microsoft.com/office/drawing/2014/main" id="{ED9A2AB4-4494-4AB2-A943-E3143DCBF708}"/>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2086A4B6-383A-42C8-8DE1-7AE0D61F0F4E}"/>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87859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CB84EF-A164-4D41-B151-7003FED278B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spc="300" dirty="0">
                <a:solidFill>
                  <a:srgbClr val="5F497A"/>
                </a:solidFill>
                <a:latin typeface="Arial" panose="020B0604020202020204" pitchFamily="34" charset="0"/>
                <a:cs typeface="Arial" panose="020B0604020202020204" pitchFamily="34" charset="0"/>
              </a:rPr>
              <a:t>SQLite – SQL and Python Types</a:t>
            </a:r>
            <a:endParaRPr lang="en-AU" dirty="0"/>
          </a:p>
        </p:txBody>
      </p:sp>
      <p:sp>
        <p:nvSpPr>
          <p:cNvPr id="5" name="Content Placeholder 2">
            <a:extLst>
              <a:ext uri="{FF2B5EF4-FFF2-40B4-BE49-F238E27FC236}">
                <a16:creationId xmlns:a16="http://schemas.microsoft.com/office/drawing/2014/main" id="{6860C813-4B23-494C-9187-9529F0E504C0}"/>
              </a:ext>
            </a:extLst>
          </p:cNvPr>
          <p:cNvSpPr txBox="1">
            <a:spLocks/>
          </p:cNvSpPr>
          <p:nvPr/>
        </p:nvSpPr>
        <p:spPr>
          <a:xfrm>
            <a:off x="838200" y="1349584"/>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Adapters and Converters</a:t>
            </a:r>
          </a:p>
          <a:p>
            <a:pPr marL="0" indent="0">
              <a:buNone/>
            </a:pPr>
            <a:endParaRPr lang="en-AU" sz="1600"/>
          </a:p>
          <a:p>
            <a:r>
              <a:rPr lang="en-AU" sz="1600"/>
              <a:t>Full example of custom datatype Point</a:t>
            </a:r>
          </a:p>
          <a:p>
            <a:endParaRPr lang="en-AU" sz="1600"/>
          </a:p>
        </p:txBody>
      </p:sp>
      <p:pic>
        <p:nvPicPr>
          <p:cNvPr id="7" name="Picture 6" descr="Text&#10;&#10;Description automatically generated">
            <a:extLst>
              <a:ext uri="{FF2B5EF4-FFF2-40B4-BE49-F238E27FC236}">
                <a16:creationId xmlns:a16="http://schemas.microsoft.com/office/drawing/2014/main" id="{07B0B60D-1297-4C51-A4E4-F1498DDDE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150" y="1335529"/>
            <a:ext cx="4136850" cy="5379436"/>
          </a:xfrm>
          <a:prstGeom prst="rect">
            <a:avLst/>
          </a:prstGeom>
        </p:spPr>
      </p:pic>
      <p:pic>
        <p:nvPicPr>
          <p:cNvPr id="6" name="image2.png">
            <a:extLst>
              <a:ext uri="{FF2B5EF4-FFF2-40B4-BE49-F238E27FC236}">
                <a16:creationId xmlns:a16="http://schemas.microsoft.com/office/drawing/2014/main" id="{79221097-FE75-4805-B212-0CB2BABD1D6A}"/>
              </a:ext>
            </a:extLst>
          </p:cNvPr>
          <p:cNvPicPr/>
          <p:nvPr/>
        </p:nvPicPr>
        <p:blipFill>
          <a:blip r:embed="rId3" cstate="print"/>
          <a:stretch>
            <a:fillRect/>
          </a:stretch>
        </p:blipFill>
        <p:spPr>
          <a:xfrm>
            <a:off x="109855" y="90191"/>
            <a:ext cx="1414145" cy="1617345"/>
          </a:xfrm>
          <a:prstGeom prst="rect">
            <a:avLst/>
          </a:prstGeom>
        </p:spPr>
      </p:pic>
      <p:pic>
        <p:nvPicPr>
          <p:cNvPr id="8" name="image2.png">
            <a:extLst>
              <a:ext uri="{FF2B5EF4-FFF2-40B4-BE49-F238E27FC236}">
                <a16:creationId xmlns:a16="http://schemas.microsoft.com/office/drawing/2014/main" id="{1B8759F2-FB6E-4E49-A982-FB0561AE36D0}"/>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85333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74FC-6680-470A-9B90-B3E63584B4D0}"/>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SQLite – Efficient methods</a:t>
            </a:r>
          </a:p>
        </p:txBody>
      </p:sp>
      <p:sp>
        <p:nvSpPr>
          <p:cNvPr id="3" name="Content Placeholder 2">
            <a:extLst>
              <a:ext uri="{FF2B5EF4-FFF2-40B4-BE49-F238E27FC236}">
                <a16:creationId xmlns:a16="http://schemas.microsoft.com/office/drawing/2014/main" id="{EC63893E-3343-4FCA-B4E4-29528EF6C4D8}"/>
              </a:ext>
            </a:extLst>
          </p:cNvPr>
          <p:cNvSpPr>
            <a:spLocks noGrp="1"/>
          </p:cNvSpPr>
          <p:nvPr>
            <p:ph idx="1"/>
          </p:nvPr>
        </p:nvSpPr>
        <p:spPr/>
        <p:txBody>
          <a:bodyPr/>
          <a:lstStyle/>
          <a:p>
            <a:r>
              <a:rPr lang="en-AU"/>
              <a:t>Using shortcut methods</a:t>
            </a:r>
          </a:p>
          <a:p>
            <a:r>
              <a:rPr lang="en-AU" sz="1600"/>
              <a:t>It is possible to implicitly use a cursor by using the nonstandard methods execute(), </a:t>
            </a:r>
            <a:r>
              <a:rPr lang="en-AU" sz="1600" err="1"/>
              <a:t>executemany</a:t>
            </a:r>
            <a:r>
              <a:rPr lang="en-AU" sz="1600"/>
              <a:t>() and </a:t>
            </a:r>
            <a:r>
              <a:rPr lang="en-AU" sz="1600" err="1"/>
              <a:t>executescript</a:t>
            </a:r>
            <a:r>
              <a:rPr lang="en-AU" sz="1600"/>
              <a:t>() from the connection object. </a:t>
            </a:r>
          </a:p>
          <a:p>
            <a:endParaRPr lang="en-AU" sz="1600"/>
          </a:p>
        </p:txBody>
      </p:sp>
      <p:pic>
        <p:nvPicPr>
          <p:cNvPr id="5" name="Picture 4" descr="Graphical user interface, text, application&#10;&#10;Description automatically generated">
            <a:extLst>
              <a:ext uri="{FF2B5EF4-FFF2-40B4-BE49-F238E27FC236}">
                <a16:creationId xmlns:a16="http://schemas.microsoft.com/office/drawing/2014/main" id="{8D157D21-7AE2-46A2-A2DE-5F9DCC756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75" y="3033553"/>
            <a:ext cx="8278877" cy="3011647"/>
          </a:xfrm>
          <a:prstGeom prst="rect">
            <a:avLst/>
          </a:prstGeom>
        </p:spPr>
      </p:pic>
      <p:pic>
        <p:nvPicPr>
          <p:cNvPr id="6" name="image2.png">
            <a:extLst>
              <a:ext uri="{FF2B5EF4-FFF2-40B4-BE49-F238E27FC236}">
                <a16:creationId xmlns:a16="http://schemas.microsoft.com/office/drawing/2014/main" id="{F251F5C2-62C0-452B-ADF0-762EE4A16C24}"/>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F8CB7B1B-F966-411E-A383-1973A65EBFDC}"/>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84515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4474-B76C-454B-A57D-B852098E313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spc="300" dirty="0">
                <a:solidFill>
                  <a:srgbClr val="5F497A"/>
                </a:solidFill>
                <a:latin typeface="Arial" panose="020B0604020202020204" pitchFamily="34" charset="0"/>
                <a:cs typeface="Arial" panose="020B0604020202020204" pitchFamily="34" charset="0"/>
              </a:rPr>
              <a:t>SQLite – Efficient methods</a:t>
            </a:r>
            <a:endParaRPr lang="en-AU" dirty="0"/>
          </a:p>
        </p:txBody>
      </p:sp>
      <p:sp>
        <p:nvSpPr>
          <p:cNvPr id="3" name="Content Placeholder 2">
            <a:extLst>
              <a:ext uri="{FF2B5EF4-FFF2-40B4-BE49-F238E27FC236}">
                <a16:creationId xmlns:a16="http://schemas.microsoft.com/office/drawing/2014/main" id="{EB8C911B-690A-47AC-BD5C-5B32034C96FE}"/>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Accessing columns by name</a:t>
            </a:r>
          </a:p>
          <a:p>
            <a:r>
              <a:rPr lang="en-AU" sz="1600"/>
              <a:t>Rows wrapped with the sqlite3.Row class allow for columns to be accessed by name (case insensitive) instead of just by index.</a:t>
            </a:r>
          </a:p>
          <a:p>
            <a:pPr marL="0" indent="0">
              <a:buNone/>
            </a:pPr>
            <a:endParaRPr lang="en-AU" sz="1600"/>
          </a:p>
          <a:p>
            <a:endParaRPr lang="en-AU"/>
          </a:p>
        </p:txBody>
      </p:sp>
      <p:pic>
        <p:nvPicPr>
          <p:cNvPr id="5" name="Picture 4" descr="Graphical user interface, text, application&#10;&#10;Description automatically generated">
            <a:extLst>
              <a:ext uri="{FF2B5EF4-FFF2-40B4-BE49-F238E27FC236}">
                <a16:creationId xmlns:a16="http://schemas.microsoft.com/office/drawing/2014/main" id="{759E84C4-E176-443C-B3C5-0582F9430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47" y="3055861"/>
            <a:ext cx="4761705" cy="2999499"/>
          </a:xfrm>
          <a:prstGeom prst="rect">
            <a:avLst/>
          </a:prstGeom>
        </p:spPr>
      </p:pic>
      <p:pic>
        <p:nvPicPr>
          <p:cNvPr id="6" name="image2.png">
            <a:extLst>
              <a:ext uri="{FF2B5EF4-FFF2-40B4-BE49-F238E27FC236}">
                <a16:creationId xmlns:a16="http://schemas.microsoft.com/office/drawing/2014/main" id="{5072B413-F876-48D9-9135-3A0EC7003E45}"/>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9FFCBDE6-83CE-438A-90E2-86B233D9F767}"/>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180666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D1C2-D603-46BF-9E98-13C30E9B0A5D}"/>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Module – What is SQLite3?</a:t>
            </a:r>
          </a:p>
        </p:txBody>
      </p:sp>
      <p:sp>
        <p:nvSpPr>
          <p:cNvPr id="7" name="Content Placeholder 6">
            <a:extLst>
              <a:ext uri="{FF2B5EF4-FFF2-40B4-BE49-F238E27FC236}">
                <a16:creationId xmlns:a16="http://schemas.microsoft.com/office/drawing/2014/main" id="{79446557-F72D-4330-ADD1-B95A9200400B}"/>
              </a:ext>
            </a:extLst>
          </p:cNvPr>
          <p:cNvSpPr>
            <a:spLocks noGrp="1"/>
          </p:cNvSpPr>
          <p:nvPr>
            <p:ph idx="1"/>
          </p:nvPr>
        </p:nvSpPr>
        <p:spPr>
          <a:xfrm>
            <a:off x="1078831" y="1825625"/>
            <a:ext cx="10295021" cy="2085391"/>
          </a:xfrm>
        </p:spPr>
        <p:txBody>
          <a:bodyPr vert="horz" lIns="91440" tIns="45720" rIns="91440" bIns="45720" rtlCol="0" anchor="t">
            <a:normAutofit/>
          </a:bodyPr>
          <a:lstStyle/>
          <a:p>
            <a:r>
              <a:rPr lang="en-AU">
                <a:cs typeface="Calibri"/>
              </a:rPr>
              <a:t>SQLite is a self-contained, file based </a:t>
            </a:r>
            <a:r>
              <a:rPr lang="en-AU" err="1">
                <a:cs typeface="Calibri"/>
              </a:rPr>
              <a:t>sql</a:t>
            </a:r>
            <a:r>
              <a:rPr lang="en-AU">
                <a:cs typeface="Calibri"/>
              </a:rPr>
              <a:t> database</a:t>
            </a:r>
          </a:p>
          <a:p>
            <a:endParaRPr lang="en-AU">
              <a:cs typeface="Calibri"/>
            </a:endParaRPr>
          </a:p>
        </p:txBody>
      </p:sp>
      <p:pic>
        <p:nvPicPr>
          <p:cNvPr id="5" name="image2.png">
            <a:extLst>
              <a:ext uri="{FF2B5EF4-FFF2-40B4-BE49-F238E27FC236}">
                <a16:creationId xmlns:a16="http://schemas.microsoft.com/office/drawing/2014/main" id="{AB2B7BA9-7684-4CE0-97F3-75389AD1EA3B}"/>
              </a:ext>
            </a:extLst>
          </p:cNvPr>
          <p:cNvPicPr/>
          <p:nvPr/>
        </p:nvPicPr>
        <p:blipFill>
          <a:blip r:embed="rId2" cstate="print"/>
          <a:stretch>
            <a:fillRect/>
          </a:stretch>
        </p:blipFill>
        <p:spPr>
          <a:xfrm>
            <a:off x="109855" y="90191"/>
            <a:ext cx="1414145" cy="1617345"/>
          </a:xfrm>
          <a:prstGeom prst="rect">
            <a:avLst/>
          </a:prstGeom>
        </p:spPr>
      </p:pic>
      <p:pic>
        <p:nvPicPr>
          <p:cNvPr id="6" name="image2.png">
            <a:extLst>
              <a:ext uri="{FF2B5EF4-FFF2-40B4-BE49-F238E27FC236}">
                <a16:creationId xmlns:a16="http://schemas.microsoft.com/office/drawing/2014/main" id="{CE853DED-6A59-4AB3-8CF6-3A5FE39DD105}"/>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404508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4474-B76C-454B-A57D-B852098E313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spc="300" dirty="0">
                <a:solidFill>
                  <a:srgbClr val="5F497A"/>
                </a:solidFill>
                <a:latin typeface="Arial" panose="020B0604020202020204" pitchFamily="34" charset="0"/>
                <a:cs typeface="Arial" panose="020B0604020202020204" pitchFamily="34" charset="0"/>
              </a:rPr>
              <a:t>SQLite – Efficient methods</a:t>
            </a:r>
            <a:endParaRPr lang="en-AU" dirty="0"/>
          </a:p>
        </p:txBody>
      </p:sp>
      <p:sp>
        <p:nvSpPr>
          <p:cNvPr id="3" name="Content Placeholder 2">
            <a:extLst>
              <a:ext uri="{FF2B5EF4-FFF2-40B4-BE49-F238E27FC236}">
                <a16:creationId xmlns:a16="http://schemas.microsoft.com/office/drawing/2014/main" id="{5634FDFA-8CEA-4536-BDD0-D022CBC322FF}"/>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Using connection object as context manager</a:t>
            </a:r>
          </a:p>
          <a:p>
            <a:r>
              <a:rPr lang="en-AU" sz="1600"/>
              <a:t>It is possible to use the connection object as a context manager that can automatically commit on successful statements and rollback when errors are raised. </a:t>
            </a:r>
          </a:p>
          <a:p>
            <a:endParaRPr lang="en-AU" sz="1600"/>
          </a:p>
        </p:txBody>
      </p:sp>
      <p:pic>
        <p:nvPicPr>
          <p:cNvPr id="5" name="Picture 4" descr="Graphical user interface, text, application, email&#10;&#10;Description automatically generated">
            <a:extLst>
              <a:ext uri="{FF2B5EF4-FFF2-40B4-BE49-F238E27FC236}">
                <a16:creationId xmlns:a16="http://schemas.microsoft.com/office/drawing/2014/main" id="{14D9414C-01B6-4C9B-A28F-A69CCC9D9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73" y="3053895"/>
            <a:ext cx="6516009" cy="3258005"/>
          </a:xfrm>
          <a:prstGeom prst="rect">
            <a:avLst/>
          </a:prstGeom>
        </p:spPr>
      </p:pic>
      <p:pic>
        <p:nvPicPr>
          <p:cNvPr id="6" name="image2.png">
            <a:extLst>
              <a:ext uri="{FF2B5EF4-FFF2-40B4-BE49-F238E27FC236}">
                <a16:creationId xmlns:a16="http://schemas.microsoft.com/office/drawing/2014/main" id="{1E2C73E8-3985-46DD-8314-B964CF153514}"/>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C9DB5711-B400-4932-95CF-13B8347137E3}"/>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169561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6373-CF7E-467A-8054-19CA1C757EDD}"/>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Question SQLite3</a:t>
            </a:r>
          </a:p>
        </p:txBody>
      </p:sp>
      <p:sp>
        <p:nvSpPr>
          <p:cNvPr id="3" name="Content Placeholder 2">
            <a:extLst>
              <a:ext uri="{FF2B5EF4-FFF2-40B4-BE49-F238E27FC236}">
                <a16:creationId xmlns:a16="http://schemas.microsoft.com/office/drawing/2014/main" id="{145CC23C-A224-4882-8586-EDE8D92F8621}"/>
              </a:ext>
            </a:extLst>
          </p:cNvPr>
          <p:cNvSpPr>
            <a:spLocks noGrp="1"/>
          </p:cNvSpPr>
          <p:nvPr>
            <p:ph idx="1"/>
          </p:nvPr>
        </p:nvSpPr>
        <p:spPr/>
        <p:txBody>
          <a:bodyPr/>
          <a:lstStyle/>
          <a:p>
            <a:r>
              <a:rPr lang="en-AU"/>
              <a:t>Embedded only -&gt; what kind of remote server would we connect to?</a:t>
            </a:r>
          </a:p>
          <a:p>
            <a:endParaRPr lang="en-AU"/>
          </a:p>
        </p:txBody>
      </p:sp>
      <p:pic>
        <p:nvPicPr>
          <p:cNvPr id="4" name="image2.png">
            <a:extLst>
              <a:ext uri="{FF2B5EF4-FFF2-40B4-BE49-F238E27FC236}">
                <a16:creationId xmlns:a16="http://schemas.microsoft.com/office/drawing/2014/main" id="{3D5F7932-1351-4344-8D9C-C82CE2EFDE4B}"/>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C0E173AB-87E5-4F27-AA62-8CB27C0FA4F5}"/>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533860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a:solidFill>
                  <a:srgbClr val="5F497A"/>
                </a:solidFill>
                <a:latin typeface="Arial" panose="020B0604020202020204" pitchFamily="34" charset="0"/>
                <a:cs typeface="Arial" panose="020B0604020202020204" pitchFamily="34" charset="0"/>
              </a:rPr>
              <a:t>Configuration Files - Introduction</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a:lstStyle/>
          <a:p>
            <a:r>
              <a:rPr lang="en-US">
                <a:latin typeface="Arial" panose="020B0604020202020204" pitchFamily="34" charset="0"/>
                <a:cs typeface="Arial" panose="020B0604020202020204" pitchFamily="34" charset="0"/>
              </a:rPr>
              <a:t>Located in </a:t>
            </a:r>
            <a:r>
              <a:rPr lang="en-US" err="1">
                <a:latin typeface="Arial" panose="020B0604020202020204" pitchFamily="34" charset="0"/>
                <a:cs typeface="Arial" panose="020B0604020202020204" pitchFamily="34" charset="0"/>
              </a:rPr>
              <a:t>src</a:t>
            </a:r>
            <a:r>
              <a:rPr lang="en-US">
                <a:latin typeface="Arial" panose="020B0604020202020204" pitchFamily="34" charset="0"/>
                <a:cs typeface="Arial" panose="020B0604020202020204" pitchFamily="34" charset="0"/>
              </a:rPr>
              <a:t>\data</a:t>
            </a:r>
          </a:p>
          <a:p>
            <a:r>
              <a:rPr lang="en-US">
                <a:latin typeface="Arial" panose="020B0604020202020204" pitchFamily="34" charset="0"/>
                <a:cs typeface="Arial" panose="020B0604020202020204" pitchFamily="34" charset="0"/>
              </a:rPr>
              <a:t>All .csv files</a:t>
            </a:r>
          </a:p>
          <a:p>
            <a:pPr lvl="1"/>
            <a:r>
              <a:rPr lang="en-US" err="1">
                <a:latin typeface="Arial" panose="020B0604020202020204" pitchFamily="34" charset="0"/>
                <a:cs typeface="Arial" panose="020B0604020202020204" pitchFamily="34" charset="0"/>
              </a:rPr>
              <a:t>line&amp;fill_configuration</a:t>
            </a:r>
            <a:r>
              <a:rPr lang="en-US">
                <a:latin typeface="Arial" panose="020B0604020202020204" pitchFamily="34" charset="0"/>
                <a:cs typeface="Arial" panose="020B0604020202020204" pitchFamily="34" charset="0"/>
              </a:rPr>
              <a:t> is txt</a:t>
            </a:r>
          </a:p>
          <a:p>
            <a:r>
              <a:rPr lang="en-US">
                <a:latin typeface="Arial" panose="020B0604020202020204" pitchFamily="34" charset="0"/>
                <a:cs typeface="Arial" panose="020B0604020202020204" pitchFamily="34" charset="0"/>
              </a:rPr>
              <a:t>Onko has a function </a:t>
            </a:r>
            <a:r>
              <a:rPr lang="en-US" err="1">
                <a:latin typeface="Arial" panose="020B0604020202020204" pitchFamily="34" charset="0"/>
                <a:cs typeface="Arial" panose="020B0604020202020204" pitchFamily="34" charset="0"/>
              </a:rPr>
              <a:t>resource_path</a:t>
            </a:r>
            <a:r>
              <a:rPr lang="en-US">
                <a:latin typeface="Arial" panose="020B0604020202020204" pitchFamily="34" charset="0"/>
                <a:cs typeface="Arial" panose="020B0604020202020204" pitchFamily="34" charset="0"/>
              </a:rPr>
              <a:t>(</a:t>
            </a:r>
            <a:r>
              <a:rPr lang="en-US" err="1">
                <a:latin typeface="Arial" panose="020B0604020202020204" pitchFamily="34" charset="0"/>
                <a:cs typeface="Arial" panose="020B0604020202020204" pitchFamily="34" charset="0"/>
              </a:rPr>
              <a:t>relative_file_path</a:t>
            </a:r>
            <a:r>
              <a:rPr lang="en-US">
                <a:latin typeface="Arial" panose="020B0604020202020204" pitchFamily="34" charset="0"/>
                <a:cs typeface="Arial" panose="020B0604020202020204" pitchFamily="34" charset="0"/>
              </a:rPr>
              <a:t>) that modifies the provided file path so python can process it</a:t>
            </a:r>
          </a:p>
          <a:p>
            <a:r>
              <a:rPr lang="en-US">
                <a:latin typeface="Arial" panose="020B0604020202020204" pitchFamily="34" charset="0"/>
                <a:cs typeface="Arial" panose="020B0604020202020204" pitchFamily="34" charset="0"/>
              </a:rPr>
              <a:t>It’s feasible to store database file names in a new .csv folder to access</a:t>
            </a:r>
          </a:p>
          <a:p>
            <a:r>
              <a:rPr lang="en-US">
                <a:latin typeface="Arial" panose="020B0604020202020204" pitchFamily="34" charset="0"/>
                <a:cs typeface="Arial" panose="020B0604020202020204" pitchFamily="34" charset="0"/>
              </a:rPr>
              <a:t>Note: visual recourses (fonts, images) and their configuration data is located in </a:t>
            </a:r>
            <a:r>
              <a:rPr lang="en-US" err="1">
                <a:latin typeface="Arial" panose="020B0604020202020204" pitchFamily="34" charset="0"/>
                <a:cs typeface="Arial" panose="020B0604020202020204" pitchFamily="34" charset="0"/>
              </a:rPr>
              <a:t>src</a:t>
            </a:r>
            <a:r>
              <a:rPr lang="en-US">
                <a:latin typeface="Arial" panose="020B0604020202020204" pitchFamily="34" charset="0"/>
                <a:cs typeface="Arial" panose="020B0604020202020204" pitchFamily="34" charset="0"/>
              </a:rPr>
              <a:t>\res</a:t>
            </a: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93230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a:solidFill>
                  <a:srgbClr val="5F497A"/>
                </a:solidFill>
                <a:latin typeface="Arial" panose="020B0604020202020204" pitchFamily="34" charset="0"/>
                <a:cs typeface="Arial" panose="020B0604020202020204" pitchFamily="34" charset="0"/>
              </a:rPr>
              <a:t>Configuration Files – accessing .csv</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a:normAutofit fontScale="92500"/>
          </a:bodyPr>
          <a:lstStyle/>
          <a:p>
            <a:r>
              <a:rPr lang="en-US">
                <a:latin typeface="Arial" panose="020B0604020202020204" pitchFamily="34" charset="0"/>
                <a:cs typeface="Arial" panose="020B0604020202020204" pitchFamily="34" charset="0"/>
              </a:rPr>
              <a:t>with open(file_directory.csv, [“w”, “r”], newline=“”) as stream</a:t>
            </a:r>
          </a:p>
          <a:p>
            <a:pPr lvl="1"/>
            <a:r>
              <a:rPr lang="en-US">
                <a:latin typeface="Arial" panose="020B0604020202020204" pitchFamily="34" charset="0"/>
                <a:cs typeface="Arial" panose="020B0604020202020204" pitchFamily="34" charset="0"/>
              </a:rPr>
              <a:t>Opens the .csv file as the variable stream</a:t>
            </a:r>
          </a:p>
          <a:p>
            <a:pPr lvl="1"/>
            <a:r>
              <a:rPr lang="en-US">
                <a:latin typeface="Arial" panose="020B0604020202020204" pitchFamily="34" charset="0"/>
                <a:cs typeface="Arial" panose="020B0604020202020204" pitchFamily="34" charset="0"/>
              </a:rPr>
              <a:t>Need to specify w or r for write or read respectively</a:t>
            </a:r>
          </a:p>
          <a:p>
            <a:r>
              <a:rPr lang="en-US">
                <a:latin typeface="Arial" panose="020B0604020202020204" pitchFamily="34" charset="0"/>
                <a:cs typeface="Arial" panose="020B0604020202020204" pitchFamily="34" charset="0"/>
              </a:rPr>
              <a:t>reader = </a:t>
            </a:r>
            <a:r>
              <a:rPr lang="en-US" err="1">
                <a:latin typeface="Arial" panose="020B0604020202020204" pitchFamily="34" charset="0"/>
                <a:cs typeface="Arial" panose="020B0604020202020204" pitchFamily="34" charset="0"/>
              </a:rPr>
              <a:t>csv.reader</a:t>
            </a:r>
            <a:r>
              <a:rPr lang="en-US">
                <a:latin typeface="Arial" panose="020B0604020202020204" pitchFamily="34" charset="0"/>
                <a:cs typeface="Arial" panose="020B0604020202020204" pitchFamily="34" charset="0"/>
              </a:rPr>
              <a:t>(stream): opens the csv reader file in read mode</a:t>
            </a:r>
          </a:p>
          <a:p>
            <a:pPr lvl="1"/>
            <a:r>
              <a:rPr lang="en-US">
                <a:latin typeface="Arial" panose="020B0604020202020204" pitchFamily="34" charset="0"/>
                <a:cs typeface="Arial" panose="020B0604020202020204" pitchFamily="34" charset="0"/>
              </a:rPr>
              <a:t>writer = </a:t>
            </a:r>
            <a:r>
              <a:rPr lang="en-US" err="1">
                <a:latin typeface="Arial" panose="020B0604020202020204" pitchFamily="34" charset="0"/>
                <a:cs typeface="Arial" panose="020B0604020202020204" pitchFamily="34" charset="0"/>
              </a:rPr>
              <a:t>csv.writer</a:t>
            </a:r>
            <a:r>
              <a:rPr lang="en-US">
                <a:latin typeface="Arial" panose="020B0604020202020204" pitchFamily="34" charset="0"/>
                <a:cs typeface="Arial" panose="020B0604020202020204" pitchFamily="34" charset="0"/>
              </a:rPr>
              <a:t>(stream) is the write mode equivalent</a:t>
            </a:r>
          </a:p>
          <a:p>
            <a:r>
              <a:rPr lang="en-US">
                <a:latin typeface="Arial" panose="020B0604020202020204" pitchFamily="34" charset="0"/>
                <a:cs typeface="Arial" panose="020B0604020202020204" pitchFamily="34" charset="0"/>
              </a:rPr>
              <a:t>.csv data is accessed and stored as arrays</a:t>
            </a:r>
          </a:p>
          <a:p>
            <a:pPr lvl="1"/>
            <a:r>
              <a:rPr lang="en-US">
                <a:latin typeface="Arial" panose="020B0604020202020204" pitchFamily="34" charset="0"/>
                <a:cs typeface="Arial" panose="020B0604020202020204" pitchFamily="34" charset="0"/>
              </a:rPr>
              <a:t>Each array is on a separate line</a:t>
            </a:r>
          </a:p>
          <a:p>
            <a:pPr lvl="1"/>
            <a:r>
              <a:rPr lang="en-US">
                <a:latin typeface="Arial" panose="020B0604020202020204" pitchFamily="34" charset="0"/>
                <a:cs typeface="Arial" panose="020B0604020202020204" pitchFamily="34" charset="0"/>
              </a:rPr>
              <a:t>Each line has the format “var_1, var_2, var_3, …, </a:t>
            </a:r>
            <a:r>
              <a:rPr lang="en-US" err="1">
                <a:latin typeface="Arial" panose="020B0604020202020204" pitchFamily="34" charset="0"/>
                <a:cs typeface="Arial" panose="020B0604020202020204" pitchFamily="34" charset="0"/>
              </a:rPr>
              <a:t>var_n</a:t>
            </a:r>
            <a:endParaRPr lang="en-US">
              <a:latin typeface="Arial" panose="020B0604020202020204" pitchFamily="34" charset="0"/>
              <a:cs typeface="Arial" panose="020B0604020202020204" pitchFamily="34" charset="0"/>
            </a:endParaRPr>
          </a:p>
          <a:p>
            <a:pPr lvl="1"/>
            <a:r>
              <a:rPr lang="en-US" err="1">
                <a:latin typeface="Arial" panose="020B0604020202020204" pitchFamily="34" charset="0"/>
                <a:cs typeface="Arial" panose="020B0604020202020204" pitchFamily="34" charset="0"/>
              </a:rPr>
              <a:t>writer.writerow</a:t>
            </a:r>
            <a:r>
              <a:rPr lang="en-US">
                <a:latin typeface="Arial" panose="020B0604020202020204" pitchFamily="34" charset="0"/>
                <a:cs typeface="Arial" panose="020B0604020202020204" pitchFamily="34" charset="0"/>
              </a:rPr>
              <a:t>(array) writes the array to the .csv</a:t>
            </a:r>
          </a:p>
          <a:p>
            <a:pPr lvl="1"/>
            <a:r>
              <a:rPr lang="en-US">
                <a:latin typeface="Arial" panose="020B0604020202020204" pitchFamily="34" charset="0"/>
                <a:cs typeface="Arial" panose="020B0604020202020204" pitchFamily="34" charset="0"/>
              </a:rPr>
              <a:t>Reading requires iteration through each line and writing code to convert a string to an array </a:t>
            </a: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129544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a:solidFill>
                  <a:srgbClr val="5F497A"/>
                </a:solidFill>
                <a:latin typeface="Arial" panose="020B0604020202020204" pitchFamily="34" charset="0"/>
                <a:cs typeface="Arial" panose="020B0604020202020204" pitchFamily="34" charset="0"/>
              </a:rPr>
              <a:t>Configuration Files – Loading Directory</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a:lstStyle/>
          <a:p>
            <a:r>
              <a:rPr lang="en-US" err="1">
                <a:latin typeface="Arial" panose="020B0604020202020204" pitchFamily="34" charset="0"/>
                <a:cs typeface="Arial" panose="020B0604020202020204" pitchFamily="34" charset="0"/>
              </a:rPr>
              <a:t>QtWidgets.QFileDialog.getExistingDirectory</a:t>
            </a:r>
            <a:r>
              <a:rPr lang="en-US">
                <a:latin typeface="Arial" panose="020B0604020202020204" pitchFamily="34" charset="0"/>
                <a:cs typeface="Arial" panose="020B0604020202020204" pitchFamily="34" charset="0"/>
              </a:rPr>
              <a:t>(None, “Select Directory:”) </a:t>
            </a:r>
          </a:p>
          <a:p>
            <a:pPr lvl="1"/>
            <a:r>
              <a:rPr lang="en-US">
                <a:latin typeface="Arial" panose="020B0604020202020204" pitchFamily="34" charset="0"/>
                <a:cs typeface="Arial" panose="020B0604020202020204" pitchFamily="34" charset="0"/>
              </a:rPr>
              <a:t>Opens the file explorer dialog box to choose a directory</a:t>
            </a:r>
          </a:p>
          <a:p>
            <a:pPr lvl="1"/>
            <a:r>
              <a:rPr lang="en-US">
                <a:latin typeface="Arial" panose="020B0604020202020204" pitchFamily="34" charset="0"/>
                <a:cs typeface="Arial" panose="020B0604020202020204" pitchFamily="34" charset="0"/>
              </a:rPr>
              <a:t>Returns the path of the chosen directory as a string</a:t>
            </a:r>
          </a:p>
          <a:p>
            <a:pPr lvl="1"/>
            <a:r>
              <a:rPr lang="en-US" err="1">
                <a:latin typeface="Arial" panose="020B0604020202020204" pitchFamily="34" charset="0"/>
                <a:cs typeface="Arial" panose="020B0604020202020204" pitchFamily="34" charset="0"/>
              </a:rPr>
              <a:t>QtWidgets.QFileDialog.getOpenFileName</a:t>
            </a:r>
            <a:r>
              <a:rPr lang="en-US">
                <a:latin typeface="Arial" panose="020B0604020202020204" pitchFamily="34" charset="0"/>
                <a:cs typeface="Arial" panose="020B0604020202020204" pitchFamily="34" charset="0"/>
              </a:rPr>
              <a:t>(None, “Open File:”)  is the equivalent for choosing a file</a:t>
            </a: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658841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a:solidFill>
                  <a:srgbClr val="5F497A"/>
                </a:solidFill>
                <a:latin typeface="Arial" panose="020B0604020202020204" pitchFamily="34" charset="0"/>
                <a:cs typeface="Arial" panose="020B0604020202020204" pitchFamily="34" charset="0"/>
              </a:rPr>
              <a:t>Onko Naming Conventions</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a:normAutofit lnSpcReduction="10000"/>
          </a:bodyPr>
          <a:lstStyle/>
          <a:p>
            <a:pPr marL="0" indent="0">
              <a:buNone/>
            </a:pPr>
            <a:r>
              <a:rPr lang="en-US">
                <a:latin typeface="Arial" panose="020B0604020202020204" pitchFamily="34" charset="0"/>
                <a:cs typeface="Arial" panose="020B0604020202020204" pitchFamily="34" charset="0"/>
              </a:rPr>
              <a:t>Style - Overview</a:t>
            </a:r>
          </a:p>
          <a:p>
            <a:r>
              <a:rPr lang="en-US">
                <a:latin typeface="Arial" panose="020B0604020202020204" pitchFamily="34" charset="0"/>
                <a:cs typeface="Arial" panose="020B0604020202020204" pitchFamily="34" charset="0"/>
              </a:rPr>
              <a:t>https://www.python.org/dev/peps/pep-0008/ - PEP 8</a:t>
            </a:r>
          </a:p>
          <a:p>
            <a:pPr lvl="1"/>
            <a:r>
              <a:rPr lang="en-US">
                <a:latin typeface="Arial" panose="020B0604020202020204" pitchFamily="34" charset="0"/>
                <a:cs typeface="Arial" panose="020B0604020202020204" pitchFamily="34" charset="0"/>
              </a:rPr>
              <a:t>The universal style guide for python since 2001</a:t>
            </a:r>
          </a:p>
          <a:p>
            <a:pPr lvl="1"/>
            <a:r>
              <a:rPr lang="en-US">
                <a:latin typeface="Arial" panose="020B0604020202020204" pitchFamily="34" charset="0"/>
                <a:cs typeface="Arial" panose="020B0604020202020204" pitchFamily="34" charset="0"/>
              </a:rPr>
              <a:t>PyCharm will give formatting hints for PEP 8</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OnkoDICOM is completely compliant with its naming conventions</a:t>
            </a:r>
          </a:p>
          <a:p>
            <a:r>
              <a:rPr lang="en-US">
                <a:latin typeface="Arial" panose="020B0604020202020204" pitchFamily="34" charset="0"/>
                <a:cs typeface="Arial" panose="020B0604020202020204" pitchFamily="34" charset="0"/>
              </a:rPr>
              <a:t>However, Onko is not completely compliant with PEP 8</a:t>
            </a:r>
          </a:p>
          <a:p>
            <a:pPr lvl="1"/>
            <a:r>
              <a:rPr lang="en-US">
                <a:latin typeface="Arial" panose="020B0604020202020204" pitchFamily="34" charset="0"/>
                <a:cs typeface="Arial" panose="020B0604020202020204" pitchFamily="34" charset="0"/>
              </a:rPr>
              <a:t>Limit of characters per line is 79 or 72 if </a:t>
            </a:r>
            <a:r>
              <a:rPr lang="en-US" err="1">
                <a:latin typeface="Arial" panose="020B0604020202020204" pitchFamily="34" charset="0"/>
                <a:cs typeface="Arial" panose="020B0604020202020204" pitchFamily="34" charset="0"/>
              </a:rPr>
              <a:t>multilined</a:t>
            </a:r>
            <a:endParaRPr lang="en-US">
              <a:latin typeface="Arial" panose="020B0604020202020204" pitchFamily="34" charset="0"/>
              <a:cs typeface="Arial" panose="020B0604020202020204" pitchFamily="34" charset="0"/>
            </a:endParaRPr>
          </a:p>
          <a:p>
            <a:pPr lvl="1"/>
            <a:r>
              <a:rPr lang="en-US">
                <a:latin typeface="Arial" panose="020B0604020202020204" pitchFamily="34" charset="0"/>
                <a:cs typeface="Arial" panose="020B0604020202020204" pitchFamily="34" charset="0"/>
              </a:rPr>
              <a:t>Continued line indentations</a:t>
            </a: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86723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a:solidFill>
                  <a:srgbClr val="5F497A"/>
                </a:solidFill>
                <a:latin typeface="Arial" panose="020B0604020202020204" pitchFamily="34" charset="0"/>
                <a:cs typeface="Arial" panose="020B0604020202020204" pitchFamily="34" charset="0"/>
              </a:rPr>
              <a:t>Onko Naming Conventions</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a:normAutofit fontScale="92500" lnSpcReduction="10000"/>
          </a:bodyPr>
          <a:lstStyle/>
          <a:p>
            <a:pPr marL="0" indent="0">
              <a:buNone/>
            </a:pPr>
            <a:r>
              <a:rPr lang="en-US">
                <a:latin typeface="Arial" panose="020B0604020202020204" pitchFamily="34" charset="0"/>
                <a:cs typeface="Arial" panose="020B0604020202020204" pitchFamily="34" charset="0"/>
              </a:rPr>
              <a:t>Style – Specifics</a:t>
            </a:r>
          </a:p>
          <a:p>
            <a:r>
              <a:rPr lang="en-US">
                <a:latin typeface="Arial" panose="020B0604020202020204" pitchFamily="34" charset="0"/>
                <a:cs typeface="Arial" panose="020B0604020202020204" pitchFamily="34" charset="0"/>
              </a:rPr>
              <a:t>Functions / Variables: lowercase with underscores (def </a:t>
            </a:r>
            <a:r>
              <a:rPr lang="en-US" err="1">
                <a:latin typeface="Arial" panose="020B0604020202020204" pitchFamily="34" charset="0"/>
                <a:cs typeface="Arial" panose="020B0604020202020204" pitchFamily="34" charset="0"/>
              </a:rPr>
              <a:t>my_function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some_integer</a:t>
            </a:r>
            <a:r>
              <a:rPr lang="en-US">
                <a:latin typeface="Arial" panose="020B0604020202020204" pitchFamily="34" charset="0"/>
                <a:cs typeface="Arial" panose="020B0604020202020204" pitchFamily="34" charset="0"/>
              </a:rPr>
              <a:t>)</a:t>
            </a:r>
          </a:p>
          <a:p>
            <a:pPr lvl="1"/>
            <a:r>
              <a:rPr lang="en-US">
                <a:latin typeface="Arial" panose="020B0604020202020204" pitchFamily="34" charset="0"/>
                <a:cs typeface="Arial" panose="020B0604020202020204" pitchFamily="34" charset="0"/>
              </a:rPr>
              <a:t>Constant variables are to be written in all capitals (PI, OTHER_CONST)</a:t>
            </a:r>
          </a:p>
          <a:p>
            <a:pPr lvl="1"/>
            <a:r>
              <a:rPr lang="en-US">
                <a:latin typeface="Arial" panose="020B0604020202020204" pitchFamily="34" charset="0"/>
                <a:cs typeface="Arial" panose="020B0604020202020204" pitchFamily="34" charset="0"/>
              </a:rPr>
              <a:t>Use </a:t>
            </a:r>
            <a:r>
              <a:rPr lang="en-US" err="1">
                <a:latin typeface="Arial" panose="020B0604020202020204" pitchFamily="34" charset="0"/>
                <a:cs typeface="Arial" panose="020B0604020202020204" pitchFamily="34" charset="0"/>
              </a:rPr>
              <a:t>mixedCase</a:t>
            </a:r>
            <a:r>
              <a:rPr lang="en-US">
                <a:latin typeface="Arial" panose="020B0604020202020204" pitchFamily="34" charset="0"/>
                <a:cs typeface="Arial" panose="020B0604020202020204" pitchFamily="34" charset="0"/>
              </a:rPr>
              <a:t> in files where that’s the style (</a:t>
            </a:r>
            <a:r>
              <a:rPr lang="en-US" err="1">
                <a:latin typeface="Arial" panose="020B0604020202020204" pitchFamily="34" charset="0"/>
                <a:cs typeface="Arial" panose="020B0604020202020204" pitchFamily="34" charset="0"/>
              </a:rPr>
              <a:t>thisFunction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anotherInteger</a:t>
            </a:r>
            <a:r>
              <a:rPr lang="en-US">
                <a:latin typeface="Arial" panose="020B0604020202020204" pitchFamily="34" charset="0"/>
                <a:cs typeface="Arial" panose="020B0604020202020204" pitchFamily="34" charset="0"/>
              </a:rPr>
              <a:t>)</a:t>
            </a:r>
          </a:p>
          <a:p>
            <a:r>
              <a:rPr lang="en-US">
                <a:latin typeface="Arial" panose="020B0604020202020204" pitchFamily="34" charset="0"/>
                <a:cs typeface="Arial" panose="020B0604020202020204" pitchFamily="34" charset="0"/>
              </a:rPr>
              <a:t>Classes: </a:t>
            </a:r>
            <a:r>
              <a:rPr lang="en-US" err="1">
                <a:latin typeface="Arial" panose="020B0604020202020204" pitchFamily="34" charset="0"/>
                <a:cs typeface="Arial" panose="020B0604020202020204" pitchFamily="34" charset="0"/>
              </a:rPr>
              <a:t>CapWords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MyClass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ClassForNumbers</a:t>
            </a:r>
            <a:r>
              <a:rPr lang="en-US">
                <a:latin typeface="Arial" panose="020B0604020202020204" pitchFamily="34" charset="0"/>
                <a:cs typeface="Arial" panose="020B0604020202020204" pitchFamily="34" charset="0"/>
              </a:rPr>
              <a:t>)</a:t>
            </a:r>
          </a:p>
          <a:p>
            <a:r>
              <a:rPr lang="en-US">
                <a:latin typeface="Arial" panose="020B0604020202020204" pitchFamily="34" charset="0"/>
                <a:cs typeface="Arial" panose="020B0604020202020204" pitchFamily="34" charset="0"/>
              </a:rPr>
              <a:t>Packages: short, all lowercase, underscores are discouraged (package)</a:t>
            </a:r>
          </a:p>
          <a:p>
            <a:r>
              <a:rPr lang="en-US">
                <a:latin typeface="Arial" panose="020B0604020202020204" pitchFamily="34" charset="0"/>
                <a:cs typeface="Arial" panose="020B0604020202020204" pitchFamily="34" charset="0"/>
              </a:rPr>
              <a:t>Modules: </a:t>
            </a:r>
            <a:r>
              <a:rPr lang="en-US" err="1">
                <a:latin typeface="Arial" panose="020B0604020202020204" pitchFamily="34" charset="0"/>
                <a:cs typeface="Arial" panose="020B0604020202020204" pitchFamily="34" charset="0"/>
              </a:rPr>
              <a:t>CapWords</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Mixed Case when calling / extending / inheriting from a mixed case class</a:t>
            </a: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59643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a:solidFill>
                  <a:srgbClr val="5F497A"/>
                </a:solidFill>
                <a:latin typeface="Arial" panose="020B0604020202020204" pitchFamily="34" charset="0"/>
                <a:cs typeface="Arial" panose="020B0604020202020204" pitchFamily="34" charset="0"/>
              </a:rPr>
              <a:t>Onko Naming Conventions</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a:normAutofit/>
          </a:bodyPr>
          <a:lstStyle/>
          <a:p>
            <a:pPr marL="0" indent="0">
              <a:buNone/>
            </a:pPr>
            <a:r>
              <a:rPr lang="en-US">
                <a:latin typeface="Arial" panose="020B0604020202020204" pitchFamily="34" charset="0"/>
                <a:cs typeface="Arial" panose="020B0604020202020204" pitchFamily="34" charset="0"/>
              </a:rPr>
              <a:t>Style – Specifics</a:t>
            </a:r>
          </a:p>
          <a:p>
            <a:r>
              <a:rPr lang="en-US">
                <a:latin typeface="Arial" panose="020B0604020202020204" pitchFamily="34" charset="0"/>
                <a:cs typeface="Arial" panose="020B0604020202020204" pitchFamily="34" charset="0"/>
              </a:rPr>
              <a:t>Naming: precise, readable, unique</a:t>
            </a:r>
          </a:p>
          <a:p>
            <a:pPr lvl="1"/>
            <a:r>
              <a:rPr lang="en-US">
                <a:latin typeface="Arial" panose="020B0604020202020204" pitchFamily="34" charset="0"/>
                <a:cs typeface="Arial" panose="020B0604020202020204" pitchFamily="34" charset="0"/>
              </a:rPr>
              <a:t>Choosing names: Complete words, properly separated, correct spelling, descriptive</a:t>
            </a:r>
          </a:p>
          <a:p>
            <a:pPr lvl="2"/>
            <a:r>
              <a:rPr lang="en-US">
                <a:latin typeface="Arial" panose="020B0604020202020204" pitchFamily="34" charset="0"/>
                <a:cs typeface="Arial" panose="020B0604020202020204" pitchFamily="34" charset="0"/>
              </a:rPr>
              <a:t>If a name needs to be adjusted to avoid collision, a different name needs to be chosen (</a:t>
            </a:r>
            <a:r>
              <a:rPr lang="en-US" err="1">
                <a:latin typeface="Arial" panose="020B0604020202020204" pitchFamily="34" charset="0"/>
                <a:cs typeface="Arial" panose="020B0604020202020204" pitchFamily="34" charset="0"/>
              </a:rPr>
              <a:t>e.g</a:t>
            </a:r>
            <a:r>
              <a:rPr lang="en-US">
                <a:latin typeface="Arial" panose="020B0604020202020204" pitchFamily="34" charset="0"/>
                <a:cs typeface="Arial" panose="020B0604020202020204" pitchFamily="34" charset="0"/>
              </a:rPr>
              <a:t> instead of </a:t>
            </a:r>
            <a:r>
              <a:rPr lang="en-US" err="1">
                <a:latin typeface="Arial" panose="020B0604020202020204" pitchFamily="34" charset="0"/>
                <a:cs typeface="Arial" panose="020B0604020202020204" pitchFamily="34" charset="0"/>
              </a:rPr>
              <a:t>function_a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function_b</a:t>
            </a:r>
            <a:r>
              <a:rPr lang="en-US">
                <a:latin typeface="Arial" panose="020B0604020202020204" pitchFamily="34" charset="0"/>
                <a:cs typeface="Arial" panose="020B0604020202020204" pitchFamily="34" charset="0"/>
              </a:rPr>
              <a:t>, use function_description1, function_description2)</a:t>
            </a:r>
          </a:p>
          <a:p>
            <a:pPr lvl="1"/>
            <a:r>
              <a:rPr lang="en-US">
                <a:latin typeface="Arial" panose="020B0604020202020204" pitchFamily="34" charset="0"/>
                <a:cs typeface="Arial" panose="020B0604020202020204" pitchFamily="34" charset="0"/>
              </a:rPr>
              <a:t>Module Names:</a:t>
            </a:r>
          </a:p>
          <a:p>
            <a:pPr lvl="2"/>
            <a:r>
              <a:rPr lang="en-US">
                <a:latin typeface="Arial" panose="020B0604020202020204" pitchFamily="34" charset="0"/>
                <a:cs typeface="Arial" panose="020B0604020202020204" pitchFamily="34" charset="0"/>
              </a:rPr>
              <a:t>For a class: module name must be identical to top level class in file</a:t>
            </a:r>
          </a:p>
          <a:p>
            <a:pPr lvl="2"/>
            <a:r>
              <a:rPr lang="en-US">
                <a:latin typeface="Arial" panose="020B0604020202020204" pitchFamily="34" charset="0"/>
                <a:cs typeface="Arial" panose="020B0604020202020204" pitchFamily="34" charset="0"/>
              </a:rPr>
              <a:t>Other (</a:t>
            </a:r>
            <a:r>
              <a:rPr lang="en-US" err="1">
                <a:latin typeface="Arial" panose="020B0604020202020204" pitchFamily="34" charset="0"/>
                <a:cs typeface="Arial" panose="020B0604020202020204" pitchFamily="34" charset="0"/>
              </a:rPr>
              <a:t>e.g</a:t>
            </a:r>
            <a:r>
              <a:rPr lang="en-US">
                <a:latin typeface="Arial" panose="020B0604020202020204" pitchFamily="34" charset="0"/>
                <a:cs typeface="Arial" panose="020B0604020202020204" pitchFamily="34" charset="0"/>
              </a:rPr>
              <a:t> container for other classes): module must be appropriately named in relation to all functions and classes in the file</a:t>
            </a: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65457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CB1C-54CD-40E0-B131-B68F2F10668F}"/>
              </a:ext>
            </a:extLst>
          </p:cNvPr>
          <p:cNvSpPr>
            <a:spLocks noGrp="1"/>
          </p:cNvSpPr>
          <p:nvPr>
            <p:ph type="title"/>
          </p:nvPr>
        </p:nvSpPr>
        <p:spPr/>
        <p:txBody>
          <a:bodyPr/>
          <a:lstStyle/>
          <a:p>
            <a:r>
              <a:rPr lang="en-US" b="1" spc="300" dirty="0">
                <a:solidFill>
                  <a:srgbClr val="5F497A"/>
                </a:solidFill>
                <a:latin typeface="Arial" panose="020B0604020202020204" pitchFamily="34" charset="0"/>
                <a:cs typeface="Arial" panose="020B0604020202020204" pitchFamily="34" charset="0"/>
              </a:rPr>
              <a:t>Wireframes- First-time Setting Window</a:t>
            </a:r>
          </a:p>
        </p:txBody>
      </p:sp>
      <p:pic>
        <p:nvPicPr>
          <p:cNvPr id="4" name="Picture 4" descr="Diagram&#10;&#10;Description automatically generated">
            <a:extLst>
              <a:ext uri="{FF2B5EF4-FFF2-40B4-BE49-F238E27FC236}">
                <a16:creationId xmlns:a16="http://schemas.microsoft.com/office/drawing/2014/main" id="{B0678A8A-0D4A-4AAB-BF1F-B654AF2BFDFD}"/>
              </a:ext>
            </a:extLst>
          </p:cNvPr>
          <p:cNvPicPr>
            <a:picLocks noGrp="1" noChangeAspect="1"/>
          </p:cNvPicPr>
          <p:nvPr>
            <p:ph idx="1"/>
          </p:nvPr>
        </p:nvPicPr>
        <p:blipFill>
          <a:blip r:embed="rId2"/>
          <a:stretch>
            <a:fillRect/>
          </a:stretch>
        </p:blipFill>
        <p:spPr>
          <a:xfrm>
            <a:off x="386431" y="1688291"/>
            <a:ext cx="5706085" cy="3135254"/>
          </a:xfrm>
        </p:spPr>
      </p:pic>
      <p:sp>
        <p:nvSpPr>
          <p:cNvPr id="6" name="TextBox 5">
            <a:extLst>
              <a:ext uri="{FF2B5EF4-FFF2-40B4-BE49-F238E27FC236}">
                <a16:creationId xmlns:a16="http://schemas.microsoft.com/office/drawing/2014/main" id="{72E9DA3A-635B-4A76-AF09-EBCCC7B6ABE9}"/>
              </a:ext>
            </a:extLst>
          </p:cNvPr>
          <p:cNvSpPr txBox="1"/>
          <p:nvPr/>
        </p:nvSpPr>
        <p:spPr>
          <a:xfrm>
            <a:off x="6097587" y="1692275"/>
            <a:ext cx="575945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1. First time users will be prompted to set their default directory by clicking the "Browse" button. They will be presented with options unless the configuration file only contains the path to the default directory. </a:t>
            </a:r>
            <a:endParaRPr lang="en-US"/>
          </a:p>
          <a:p>
            <a:endParaRPr lang="en-US"/>
          </a:p>
          <a:p>
            <a:r>
              <a:rPr lang="en-US">
                <a:ea typeface="+mn-lt"/>
                <a:cs typeface="+mn-lt"/>
              </a:rPr>
              <a:t>2. When selected, a loading popup window will appear. The progress bar informs the user the status of loading the default directory. </a:t>
            </a:r>
            <a:endParaRPr lang="en-US"/>
          </a:p>
          <a:p>
            <a:endParaRPr lang="en-US"/>
          </a:p>
          <a:p>
            <a:r>
              <a:rPr lang="en-US">
                <a:ea typeface="+mn-lt"/>
                <a:cs typeface="+mn-lt"/>
              </a:rPr>
              <a:t>3. Once selected, the user is asked to confirm their selected default directory by clicking on "Confirm" which will bring them to the "Display Open Patient" Window. </a:t>
            </a:r>
            <a:endParaRPr lang="en-US"/>
          </a:p>
          <a:p>
            <a:endParaRPr lang="en-US"/>
          </a:p>
          <a:p>
            <a:r>
              <a:rPr lang="en-US">
                <a:ea typeface="+mn-lt"/>
                <a:cs typeface="+mn-lt"/>
              </a:rPr>
              <a:t>Note: The user can also skip this step by selecting "Skip".</a:t>
            </a:r>
            <a:endParaRPr lang="en-US"/>
          </a:p>
          <a:p>
            <a:endParaRPr lang="en-US"/>
          </a:p>
        </p:txBody>
      </p:sp>
      <p:pic>
        <p:nvPicPr>
          <p:cNvPr id="5" name="image2.png">
            <a:extLst>
              <a:ext uri="{FF2B5EF4-FFF2-40B4-BE49-F238E27FC236}">
                <a16:creationId xmlns:a16="http://schemas.microsoft.com/office/drawing/2014/main" id="{8674DD38-094E-41C1-9B2F-8257A85EE0E0}"/>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0292047F-3BEB-4ECA-A3C5-AE4B74A182B3}"/>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499858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F9E5-D4F4-4C2D-8C23-F52D9C8B91F7}"/>
              </a:ext>
            </a:extLst>
          </p:cNvPr>
          <p:cNvSpPr>
            <a:spLocks noGrp="1"/>
          </p:cNvSpPr>
          <p:nvPr>
            <p:ph type="title"/>
          </p:nvPr>
        </p:nvSpPr>
        <p:spPr/>
        <p:txBody>
          <a:bodyPr/>
          <a:lstStyle/>
          <a:p>
            <a:r>
              <a:rPr lang="en-US" b="1" spc="300" dirty="0">
                <a:solidFill>
                  <a:srgbClr val="5F497A"/>
                </a:solidFill>
                <a:latin typeface="Arial" panose="020B0604020202020204" pitchFamily="34" charset="0"/>
                <a:cs typeface="Arial" panose="020B0604020202020204" pitchFamily="34" charset="0"/>
              </a:rPr>
              <a:t>Wireframes – Welcome Window</a:t>
            </a:r>
          </a:p>
        </p:txBody>
      </p:sp>
      <p:pic>
        <p:nvPicPr>
          <p:cNvPr id="4" name="Picture 4" descr="Diagram&#10;&#10;Description automatically generated">
            <a:extLst>
              <a:ext uri="{FF2B5EF4-FFF2-40B4-BE49-F238E27FC236}">
                <a16:creationId xmlns:a16="http://schemas.microsoft.com/office/drawing/2014/main" id="{6A3830D1-2F98-4A8F-A34E-76A77EF5ACB8}"/>
              </a:ext>
            </a:extLst>
          </p:cNvPr>
          <p:cNvPicPr>
            <a:picLocks noGrp="1" noChangeAspect="1"/>
          </p:cNvPicPr>
          <p:nvPr>
            <p:ph idx="1"/>
          </p:nvPr>
        </p:nvPicPr>
        <p:blipFill>
          <a:blip r:embed="rId2"/>
          <a:stretch>
            <a:fillRect/>
          </a:stretch>
        </p:blipFill>
        <p:spPr>
          <a:xfrm>
            <a:off x="467582" y="1598839"/>
            <a:ext cx="6545362" cy="3605213"/>
          </a:xfrm>
        </p:spPr>
      </p:pic>
      <p:sp>
        <p:nvSpPr>
          <p:cNvPr id="5" name="TextBox 4">
            <a:extLst>
              <a:ext uri="{FF2B5EF4-FFF2-40B4-BE49-F238E27FC236}">
                <a16:creationId xmlns:a16="http://schemas.microsoft.com/office/drawing/2014/main" id="{9BC6A2A1-D94E-4E66-970A-45F214099A24}"/>
              </a:ext>
            </a:extLst>
          </p:cNvPr>
          <p:cNvSpPr txBox="1"/>
          <p:nvPr/>
        </p:nvSpPr>
        <p:spPr>
          <a:xfrm>
            <a:off x="7026275" y="1597025"/>
            <a:ext cx="469582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1. A Welcome page will greet returning users with </a:t>
            </a:r>
            <a:r>
              <a:rPr lang="en-US" err="1">
                <a:ea typeface="+mn-lt"/>
                <a:cs typeface="+mn-lt"/>
              </a:rPr>
              <a:t>randomised</a:t>
            </a:r>
            <a:r>
              <a:rPr lang="en-US">
                <a:ea typeface="+mn-lt"/>
                <a:cs typeface="+mn-lt"/>
              </a:rPr>
              <a:t> messages including tips on how to use the software (or continue with the existing welcome message of </a:t>
            </a:r>
            <a:r>
              <a:rPr lang="en-US" err="1">
                <a:ea typeface="+mn-lt"/>
                <a:cs typeface="+mn-lt"/>
              </a:rPr>
              <a:t>OnkoDICOM</a:t>
            </a:r>
            <a:r>
              <a:rPr lang="en-US">
                <a:ea typeface="+mn-lt"/>
                <a:cs typeface="+mn-lt"/>
              </a:rPr>
              <a:t>). </a:t>
            </a:r>
            <a:endParaRPr lang="en-US"/>
          </a:p>
          <a:p>
            <a:endParaRPr lang="en-US"/>
          </a:p>
          <a:p>
            <a:r>
              <a:rPr lang="en-US">
                <a:ea typeface="+mn-lt"/>
                <a:cs typeface="+mn-lt"/>
              </a:rPr>
              <a:t>The </a:t>
            </a:r>
            <a:r>
              <a:rPr lang="en-US" err="1">
                <a:ea typeface="+mn-lt"/>
                <a:cs typeface="+mn-lt"/>
              </a:rPr>
              <a:t>OnkoDICOM</a:t>
            </a:r>
            <a:r>
              <a:rPr lang="en-US">
                <a:ea typeface="+mn-lt"/>
                <a:cs typeface="+mn-lt"/>
              </a:rPr>
              <a:t> logo will also be present and centered to increase brand recognition. </a:t>
            </a:r>
            <a:endParaRPr lang="en-US"/>
          </a:p>
          <a:p>
            <a:endParaRPr lang="en-US"/>
          </a:p>
          <a:p>
            <a:r>
              <a:rPr lang="en-US">
                <a:ea typeface="+mn-lt"/>
                <a:cs typeface="+mn-lt"/>
              </a:rPr>
              <a:t>Heading of the window is titled "Welcome Window" to remind the user where they are. </a:t>
            </a:r>
            <a:endParaRPr lang="en-US"/>
          </a:p>
          <a:p>
            <a:endParaRPr lang="en-US"/>
          </a:p>
          <a:p>
            <a:r>
              <a:rPr lang="en-US">
                <a:ea typeface="+mn-lt"/>
                <a:cs typeface="+mn-lt"/>
              </a:rPr>
              <a:t>There is only one interaction with this screen, which is clicking the "Next" button which will bring the user to the "Display Open Patient" window. </a:t>
            </a:r>
            <a:endParaRPr lang="en-US"/>
          </a:p>
        </p:txBody>
      </p:sp>
      <p:pic>
        <p:nvPicPr>
          <p:cNvPr id="6" name="image2.png">
            <a:extLst>
              <a:ext uri="{FF2B5EF4-FFF2-40B4-BE49-F238E27FC236}">
                <a16:creationId xmlns:a16="http://schemas.microsoft.com/office/drawing/2014/main" id="{8713B747-9BFB-4307-8DB2-424EFD5788F6}"/>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E74BF94D-524C-4FC2-9C97-5549C8A25E5D}"/>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2927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D1C2-D603-46BF-9E98-13C30E9B0A5D}"/>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Connection</a:t>
            </a:r>
          </a:p>
        </p:txBody>
      </p:sp>
      <p:pic>
        <p:nvPicPr>
          <p:cNvPr id="3" name="Picture 3">
            <a:extLst>
              <a:ext uri="{FF2B5EF4-FFF2-40B4-BE49-F238E27FC236}">
                <a16:creationId xmlns:a16="http://schemas.microsoft.com/office/drawing/2014/main" id="{DC808B84-1EA7-45CF-B53A-35B0BE60D5F2}"/>
              </a:ext>
            </a:extLst>
          </p:cNvPr>
          <p:cNvPicPr>
            <a:picLocks noGrp="1" noChangeAspect="1"/>
          </p:cNvPicPr>
          <p:nvPr>
            <p:ph idx="1"/>
          </p:nvPr>
        </p:nvPicPr>
        <p:blipFill>
          <a:blip r:embed="rId2"/>
          <a:stretch>
            <a:fillRect/>
          </a:stretch>
        </p:blipFill>
        <p:spPr>
          <a:xfrm>
            <a:off x="896982" y="1685870"/>
            <a:ext cx="4448175" cy="1019175"/>
          </a:xfrm>
        </p:spPr>
      </p:pic>
      <p:pic>
        <p:nvPicPr>
          <p:cNvPr id="5" name="image2.png">
            <a:extLst>
              <a:ext uri="{FF2B5EF4-FFF2-40B4-BE49-F238E27FC236}">
                <a16:creationId xmlns:a16="http://schemas.microsoft.com/office/drawing/2014/main" id="{AB2B7BA9-7684-4CE0-97F3-75389AD1EA3B}"/>
              </a:ext>
            </a:extLst>
          </p:cNvPr>
          <p:cNvPicPr/>
          <p:nvPr/>
        </p:nvPicPr>
        <p:blipFill>
          <a:blip r:embed="rId3" cstate="print"/>
          <a:stretch>
            <a:fillRect/>
          </a:stretch>
        </p:blipFill>
        <p:spPr>
          <a:xfrm>
            <a:off x="109855" y="90191"/>
            <a:ext cx="1414145" cy="1617345"/>
          </a:xfrm>
          <a:prstGeom prst="rect">
            <a:avLst/>
          </a:prstGeom>
        </p:spPr>
      </p:pic>
      <p:pic>
        <p:nvPicPr>
          <p:cNvPr id="6" name="image2.png">
            <a:extLst>
              <a:ext uri="{FF2B5EF4-FFF2-40B4-BE49-F238E27FC236}">
                <a16:creationId xmlns:a16="http://schemas.microsoft.com/office/drawing/2014/main" id="{CE853DED-6A59-4AB3-8CF6-3A5FE39DD105}"/>
              </a:ext>
            </a:extLst>
          </p:cNvPr>
          <p:cNvPicPr/>
          <p:nvPr/>
        </p:nvPicPr>
        <p:blipFill>
          <a:blip r:embed="rId3" cstate="print"/>
          <a:stretch>
            <a:fillRect/>
          </a:stretch>
        </p:blipFill>
        <p:spPr>
          <a:xfrm rot="10800000">
            <a:off x="10668000" y="5097619"/>
            <a:ext cx="1414145" cy="1617345"/>
          </a:xfrm>
          <a:prstGeom prst="rect">
            <a:avLst/>
          </a:prstGeom>
        </p:spPr>
      </p:pic>
      <p:pic>
        <p:nvPicPr>
          <p:cNvPr id="4" name="Picture 7" descr="A picture containing chart&#10;&#10;Description automatically generated">
            <a:extLst>
              <a:ext uri="{FF2B5EF4-FFF2-40B4-BE49-F238E27FC236}">
                <a16:creationId xmlns:a16="http://schemas.microsoft.com/office/drawing/2014/main" id="{03BFAFA6-30E4-496D-9463-699931EFF924}"/>
              </a:ext>
            </a:extLst>
          </p:cNvPr>
          <p:cNvPicPr>
            <a:picLocks noChangeAspect="1"/>
          </p:cNvPicPr>
          <p:nvPr/>
        </p:nvPicPr>
        <p:blipFill>
          <a:blip r:embed="rId4"/>
          <a:stretch>
            <a:fillRect/>
          </a:stretch>
        </p:blipFill>
        <p:spPr>
          <a:xfrm>
            <a:off x="893524" y="3495510"/>
            <a:ext cx="4611665" cy="712488"/>
          </a:xfrm>
          <a:prstGeom prst="rect">
            <a:avLst/>
          </a:prstGeom>
        </p:spPr>
      </p:pic>
      <p:pic>
        <p:nvPicPr>
          <p:cNvPr id="8" name="Picture 8">
            <a:extLst>
              <a:ext uri="{FF2B5EF4-FFF2-40B4-BE49-F238E27FC236}">
                <a16:creationId xmlns:a16="http://schemas.microsoft.com/office/drawing/2014/main" id="{D3957DAA-19E6-4FD0-AF31-D739F0AB79B5}"/>
              </a:ext>
            </a:extLst>
          </p:cNvPr>
          <p:cNvPicPr>
            <a:picLocks noChangeAspect="1"/>
          </p:cNvPicPr>
          <p:nvPr/>
        </p:nvPicPr>
        <p:blipFill>
          <a:blip r:embed="rId5"/>
          <a:stretch>
            <a:fillRect/>
          </a:stretch>
        </p:blipFill>
        <p:spPr>
          <a:xfrm>
            <a:off x="838200" y="4895926"/>
            <a:ext cx="7169062" cy="1116231"/>
          </a:xfrm>
          <a:prstGeom prst="rect">
            <a:avLst/>
          </a:prstGeom>
        </p:spPr>
      </p:pic>
      <p:sp>
        <p:nvSpPr>
          <p:cNvPr id="9" name="TextBox 8">
            <a:extLst>
              <a:ext uri="{FF2B5EF4-FFF2-40B4-BE49-F238E27FC236}">
                <a16:creationId xmlns:a16="http://schemas.microsoft.com/office/drawing/2014/main" id="{80683682-7CC9-41F9-A912-41AD405A63F9}"/>
              </a:ext>
            </a:extLst>
          </p:cNvPr>
          <p:cNvSpPr txBox="1"/>
          <p:nvPr/>
        </p:nvSpPr>
        <p:spPr>
          <a:xfrm>
            <a:off x="6295078" y="1587774"/>
            <a:ext cx="2706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How to establish the connection?</a:t>
            </a:r>
          </a:p>
        </p:txBody>
      </p:sp>
    </p:spTree>
    <p:extLst>
      <p:ext uri="{BB962C8B-B14F-4D97-AF65-F5344CB8AC3E}">
        <p14:creationId xmlns:p14="http://schemas.microsoft.com/office/powerpoint/2010/main" val="13957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0CF2-76E5-4501-BE79-8F3F4AEAA3BD}"/>
              </a:ext>
            </a:extLst>
          </p:cNvPr>
          <p:cNvSpPr>
            <a:spLocks noGrp="1"/>
          </p:cNvSpPr>
          <p:nvPr>
            <p:ph type="title"/>
          </p:nvPr>
        </p:nvSpPr>
        <p:spPr/>
        <p:txBody>
          <a:bodyPr/>
          <a:lstStyle/>
          <a:p>
            <a:r>
              <a:rPr lang="en-US" b="1" dirty="0">
                <a:solidFill>
                  <a:srgbClr val="5F497A"/>
                </a:solidFill>
                <a:latin typeface="Arial" panose="020B0604020202020204" pitchFamily="34" charset="0"/>
                <a:cs typeface="Arial" panose="020B0604020202020204" pitchFamily="34" charset="0"/>
              </a:rPr>
              <a:t>Wireframes – Display Select Patient Window</a:t>
            </a:r>
          </a:p>
        </p:txBody>
      </p:sp>
      <p:pic>
        <p:nvPicPr>
          <p:cNvPr id="4" name="Picture 4" descr="Graphical user interface, application&#10;&#10;Description automatically generated">
            <a:extLst>
              <a:ext uri="{FF2B5EF4-FFF2-40B4-BE49-F238E27FC236}">
                <a16:creationId xmlns:a16="http://schemas.microsoft.com/office/drawing/2014/main" id="{15D2394B-7C87-4E30-8DB6-39AEB655120A}"/>
              </a:ext>
            </a:extLst>
          </p:cNvPr>
          <p:cNvPicPr>
            <a:picLocks noGrp="1" noChangeAspect="1"/>
          </p:cNvPicPr>
          <p:nvPr>
            <p:ph idx="1"/>
          </p:nvPr>
        </p:nvPicPr>
        <p:blipFill>
          <a:blip r:embed="rId2"/>
          <a:stretch>
            <a:fillRect/>
          </a:stretch>
        </p:blipFill>
        <p:spPr>
          <a:xfrm>
            <a:off x="834975" y="1873250"/>
            <a:ext cx="6156425" cy="3398838"/>
          </a:xfrm>
        </p:spPr>
      </p:pic>
      <p:sp>
        <p:nvSpPr>
          <p:cNvPr id="5" name="TextBox 4">
            <a:extLst>
              <a:ext uri="{FF2B5EF4-FFF2-40B4-BE49-F238E27FC236}">
                <a16:creationId xmlns:a16="http://schemas.microsoft.com/office/drawing/2014/main" id="{2D13B6A7-3162-4FA9-9B8D-25A789BD258E}"/>
              </a:ext>
            </a:extLst>
          </p:cNvPr>
          <p:cNvSpPr txBox="1"/>
          <p:nvPr/>
        </p:nvSpPr>
        <p:spPr>
          <a:xfrm>
            <a:off x="6986587" y="1692277"/>
            <a:ext cx="487838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In this window, the user is prompted to choose the path of the folder that contains the DICOM files. The user does this by clicking "Choose", which will lead them to the "Select Folder" window. </a:t>
            </a:r>
            <a:endParaRPr lang="en-US"/>
          </a:p>
          <a:p>
            <a:endParaRPr lang="en-US"/>
          </a:p>
          <a:p>
            <a:r>
              <a:rPr lang="en-US">
                <a:ea typeface="+mn-lt"/>
                <a:cs typeface="+mn-lt"/>
              </a:rPr>
              <a:t>Until a path has been selected, the user will not be able to click "Confirm" as no patient folders would have been selected.</a:t>
            </a:r>
            <a:endParaRPr lang="en-US"/>
          </a:p>
          <a:p>
            <a:endParaRPr lang="en-US"/>
          </a:p>
          <a:p>
            <a:r>
              <a:rPr lang="en-US">
                <a:ea typeface="+mn-lt"/>
                <a:cs typeface="+mn-lt"/>
              </a:rPr>
              <a:t>Alternative flow: if there are no files found, a popup message will come up and the user will be asked to reselect the folder by clicking "OK". </a:t>
            </a:r>
            <a:endParaRPr lang="en-US"/>
          </a:p>
        </p:txBody>
      </p:sp>
      <p:pic>
        <p:nvPicPr>
          <p:cNvPr id="6" name="image2.png">
            <a:extLst>
              <a:ext uri="{FF2B5EF4-FFF2-40B4-BE49-F238E27FC236}">
                <a16:creationId xmlns:a16="http://schemas.microsoft.com/office/drawing/2014/main" id="{D301F9D1-7CD0-4F56-BE3D-49EC635DBC32}"/>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B985BF2A-5808-4050-BE65-1545CF5DDA55}"/>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82606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6338-A5A0-450B-AF00-04C23E3F25AB}"/>
              </a:ext>
            </a:extLst>
          </p:cNvPr>
          <p:cNvSpPr>
            <a:spLocks noGrp="1"/>
          </p:cNvSpPr>
          <p:nvPr>
            <p:ph type="title"/>
          </p:nvPr>
        </p:nvSpPr>
        <p:spPr/>
        <p:txBody>
          <a:bodyPr/>
          <a:lstStyle/>
          <a:p>
            <a:r>
              <a:rPr lang="en-US" b="1" spc="300" dirty="0">
                <a:solidFill>
                  <a:srgbClr val="5F497A"/>
                </a:solidFill>
                <a:latin typeface="Arial" panose="020B0604020202020204" pitchFamily="34" charset="0"/>
                <a:cs typeface="Arial" panose="020B0604020202020204" pitchFamily="34" charset="0"/>
              </a:rPr>
              <a:t>Wireframes – Select Folder Popup Window</a:t>
            </a:r>
          </a:p>
        </p:txBody>
      </p:sp>
      <p:pic>
        <p:nvPicPr>
          <p:cNvPr id="4" name="Picture 4">
            <a:extLst>
              <a:ext uri="{FF2B5EF4-FFF2-40B4-BE49-F238E27FC236}">
                <a16:creationId xmlns:a16="http://schemas.microsoft.com/office/drawing/2014/main" id="{70B25ECF-1830-4C70-A93B-C2D064C9FBD7}"/>
              </a:ext>
            </a:extLst>
          </p:cNvPr>
          <p:cNvPicPr>
            <a:picLocks noGrp="1" noChangeAspect="1"/>
          </p:cNvPicPr>
          <p:nvPr>
            <p:ph idx="1"/>
          </p:nvPr>
        </p:nvPicPr>
        <p:blipFill rotWithShape="1">
          <a:blip r:embed="rId2"/>
          <a:srcRect l="21990" t="5848" r="13333" b="208"/>
          <a:stretch/>
        </p:blipFill>
        <p:spPr>
          <a:xfrm>
            <a:off x="835025" y="1707535"/>
            <a:ext cx="4529455" cy="4350379"/>
          </a:xfrm>
        </p:spPr>
      </p:pic>
      <p:sp>
        <p:nvSpPr>
          <p:cNvPr id="5" name="TextBox 4">
            <a:extLst>
              <a:ext uri="{FF2B5EF4-FFF2-40B4-BE49-F238E27FC236}">
                <a16:creationId xmlns:a16="http://schemas.microsoft.com/office/drawing/2014/main" id="{AC8C65B3-E4CB-40B9-8811-1E39D7029CD6}"/>
              </a:ext>
            </a:extLst>
          </p:cNvPr>
          <p:cNvSpPr txBox="1"/>
          <p:nvPr/>
        </p:nvSpPr>
        <p:spPr>
          <a:xfrm>
            <a:off x="6089650" y="1612900"/>
            <a:ext cx="52673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This "Select Folder" popup window appears when the user clicks on "Choose" from the previous view. The layout is similar to the existing "Select Folder" window in </a:t>
            </a:r>
            <a:r>
              <a:rPr lang="en-US" err="1">
                <a:ea typeface="+mn-lt"/>
                <a:cs typeface="+mn-lt"/>
              </a:rPr>
              <a:t>OnkoDICOM</a:t>
            </a:r>
            <a:r>
              <a:rPr lang="en-US">
                <a:ea typeface="+mn-lt"/>
                <a:cs typeface="+mn-lt"/>
              </a:rPr>
              <a:t>, however instead of having an "Open" button in the top right corner, the user is prompted to click "Confirm" down at the bottom right of the screen. They can also click "Cancel" if they do not wish to change the directory. </a:t>
            </a:r>
            <a:endParaRPr lang="en-US"/>
          </a:p>
          <a:p>
            <a:endParaRPr lang="en-US"/>
          </a:p>
          <a:p>
            <a:r>
              <a:rPr lang="en-US">
                <a:ea typeface="+mn-lt"/>
                <a:cs typeface="+mn-lt"/>
              </a:rPr>
              <a:t>Existing search function as indicated by the magnifying glass icon remains the same. </a:t>
            </a:r>
            <a:endParaRPr lang="en-US"/>
          </a:p>
          <a:p>
            <a:endParaRPr lang="en-US"/>
          </a:p>
          <a:p>
            <a:r>
              <a:rPr lang="en-US">
                <a:ea typeface="+mn-lt"/>
                <a:cs typeface="+mn-lt"/>
              </a:rPr>
              <a:t>Once either "Confirm" or "Cancel" is clicked, the user will be brought back to the "Select Patient" window, which should be updated with the patients' folders presented in a tree structure.</a:t>
            </a:r>
            <a:endParaRPr lang="en-US"/>
          </a:p>
          <a:p>
            <a:pPr algn="l"/>
            <a:endParaRPr lang="en-US">
              <a:cs typeface="Calibri"/>
            </a:endParaRPr>
          </a:p>
        </p:txBody>
      </p:sp>
      <p:pic>
        <p:nvPicPr>
          <p:cNvPr id="6" name="image2.png">
            <a:extLst>
              <a:ext uri="{FF2B5EF4-FFF2-40B4-BE49-F238E27FC236}">
                <a16:creationId xmlns:a16="http://schemas.microsoft.com/office/drawing/2014/main" id="{EC1B3EE7-4B44-442F-94C6-0508F0E4BE9E}"/>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7EFE3EF2-33CA-4666-BF0D-FEC38BCF9096}"/>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12093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E64-7362-4B33-9B8D-33376B61E944}"/>
              </a:ext>
            </a:extLst>
          </p:cNvPr>
          <p:cNvSpPr>
            <a:spLocks noGrp="1"/>
          </p:cNvSpPr>
          <p:nvPr>
            <p:ph type="title"/>
          </p:nvPr>
        </p:nvSpPr>
        <p:spPr/>
        <p:txBody>
          <a:bodyPr/>
          <a:lstStyle/>
          <a:p>
            <a:r>
              <a:rPr lang="en-US" b="1" spc="300" dirty="0">
                <a:solidFill>
                  <a:srgbClr val="5F497A"/>
                </a:solidFill>
                <a:latin typeface="Arial" panose="020B0604020202020204" pitchFamily="34" charset="0"/>
                <a:cs typeface="Arial" panose="020B0604020202020204" pitchFamily="34" charset="0"/>
              </a:rPr>
              <a:t>Wireframes- File Tree Structure</a:t>
            </a:r>
          </a:p>
        </p:txBody>
      </p:sp>
      <p:pic>
        <p:nvPicPr>
          <p:cNvPr id="4" name="Picture 4" descr="A picture containing text&#10;&#10;Description automatically generated">
            <a:extLst>
              <a:ext uri="{FF2B5EF4-FFF2-40B4-BE49-F238E27FC236}">
                <a16:creationId xmlns:a16="http://schemas.microsoft.com/office/drawing/2014/main" id="{47655563-B659-485A-B292-E9433519FB7B}"/>
              </a:ext>
            </a:extLst>
          </p:cNvPr>
          <p:cNvPicPr>
            <a:picLocks noGrp="1" noChangeAspect="1"/>
          </p:cNvPicPr>
          <p:nvPr>
            <p:ph idx="1"/>
          </p:nvPr>
        </p:nvPicPr>
        <p:blipFill>
          <a:blip r:embed="rId2"/>
          <a:stretch>
            <a:fillRect/>
          </a:stretch>
        </p:blipFill>
        <p:spPr>
          <a:xfrm>
            <a:off x="230690" y="1848304"/>
            <a:ext cx="5506486" cy="2867026"/>
          </a:xfrm>
        </p:spPr>
      </p:pic>
      <p:sp>
        <p:nvSpPr>
          <p:cNvPr id="5" name="TextBox 4">
            <a:extLst>
              <a:ext uri="{FF2B5EF4-FFF2-40B4-BE49-F238E27FC236}">
                <a16:creationId xmlns:a16="http://schemas.microsoft.com/office/drawing/2014/main" id="{717E6290-3D4F-45A5-B638-42EC4F77090F}"/>
              </a:ext>
            </a:extLst>
          </p:cNvPr>
          <p:cNvSpPr txBox="1"/>
          <p:nvPr/>
        </p:nvSpPr>
        <p:spPr>
          <a:xfrm>
            <a:off x="5962650" y="1501775"/>
            <a:ext cx="610076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Upon selecting the folder, the path should be updated. </a:t>
            </a:r>
            <a:endParaRPr lang="en-US"/>
          </a:p>
          <a:p>
            <a:endParaRPr lang="en-US"/>
          </a:p>
          <a:p>
            <a:r>
              <a:rPr lang="en-US">
                <a:ea typeface="+mn-lt"/>
                <a:cs typeface="+mn-lt"/>
              </a:rPr>
              <a:t>1. Patient files are displayed to the user in a tree structure. This allows the user to clearly see what DICOM files are available for each patient as well as </a:t>
            </a:r>
            <a:r>
              <a:rPr lang="en-US" err="1">
                <a:ea typeface="+mn-lt"/>
                <a:cs typeface="+mn-lt"/>
              </a:rPr>
              <a:t>minimise</a:t>
            </a:r>
            <a:r>
              <a:rPr lang="en-US">
                <a:ea typeface="+mn-lt"/>
                <a:cs typeface="+mn-lt"/>
              </a:rPr>
              <a:t> any patient folders with the up and down arrows. The user selects the patient files they wish to load by selecting the relevant checkboxes. </a:t>
            </a:r>
            <a:endParaRPr lang="en-US"/>
          </a:p>
          <a:p>
            <a:endParaRPr lang="en-US"/>
          </a:p>
          <a:p>
            <a:r>
              <a:rPr lang="en-US">
                <a:ea typeface="+mn-lt"/>
                <a:cs typeface="+mn-lt"/>
              </a:rPr>
              <a:t>2. The user then selects "Confirm" to load the DICOM files available in that folder, which will be shown in the "Display Image" window. </a:t>
            </a:r>
            <a:endParaRPr lang="en-US"/>
          </a:p>
          <a:p>
            <a:endParaRPr lang="en-US"/>
          </a:p>
          <a:p>
            <a:r>
              <a:rPr lang="en-US">
                <a:ea typeface="+mn-lt"/>
                <a:cs typeface="+mn-lt"/>
              </a:rPr>
              <a:t>NOTE: For the purpose of this presentation, the "Confirm" button will link to the "Error Message" window to show what happens in the event there are missing elements.</a:t>
            </a:r>
            <a:endParaRPr lang="en-US"/>
          </a:p>
          <a:p>
            <a:endParaRPr lang="en-US"/>
          </a:p>
          <a:p>
            <a:r>
              <a:rPr lang="en-US">
                <a:ea typeface="+mn-lt"/>
                <a:cs typeface="+mn-lt"/>
              </a:rPr>
              <a:t>3. "Back" will bring the user back to the Welcome window</a:t>
            </a:r>
            <a:endParaRPr lang="en-US"/>
          </a:p>
        </p:txBody>
      </p:sp>
      <p:sp>
        <p:nvSpPr>
          <p:cNvPr id="6" name="TextBox 5">
            <a:extLst>
              <a:ext uri="{FF2B5EF4-FFF2-40B4-BE49-F238E27FC236}">
                <a16:creationId xmlns:a16="http://schemas.microsoft.com/office/drawing/2014/main" id="{4AD90242-0687-464D-B9D7-709FD45CF844}"/>
              </a:ext>
            </a:extLst>
          </p:cNvPr>
          <p:cNvSpPr txBox="1"/>
          <p:nvPr/>
        </p:nvSpPr>
        <p:spPr>
          <a:xfrm>
            <a:off x="295275" y="4994275"/>
            <a:ext cx="55054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Tree structure in default directory is the fastest way to search - make search appear really </a:t>
            </a:r>
            <a:r>
              <a:rPr lang="en-US" err="1">
                <a:ea typeface="+mn-lt"/>
                <a:cs typeface="+mn-lt"/>
              </a:rPr>
              <a:t>really</a:t>
            </a:r>
            <a:r>
              <a:rPr lang="en-US">
                <a:ea typeface="+mn-lt"/>
                <a:cs typeface="+mn-lt"/>
              </a:rPr>
              <a:t> fast</a:t>
            </a:r>
            <a:endParaRPr lang="en-US"/>
          </a:p>
        </p:txBody>
      </p:sp>
      <p:pic>
        <p:nvPicPr>
          <p:cNvPr id="7" name="image2.png">
            <a:extLst>
              <a:ext uri="{FF2B5EF4-FFF2-40B4-BE49-F238E27FC236}">
                <a16:creationId xmlns:a16="http://schemas.microsoft.com/office/drawing/2014/main" id="{9692FA7E-0AFE-4A4F-9831-CF0794517AE0}"/>
              </a:ext>
            </a:extLst>
          </p:cNvPr>
          <p:cNvPicPr/>
          <p:nvPr/>
        </p:nvPicPr>
        <p:blipFill>
          <a:blip r:embed="rId3" cstate="print"/>
          <a:stretch>
            <a:fillRect/>
          </a:stretch>
        </p:blipFill>
        <p:spPr>
          <a:xfrm>
            <a:off x="109855" y="90191"/>
            <a:ext cx="1414145" cy="1617345"/>
          </a:xfrm>
          <a:prstGeom prst="rect">
            <a:avLst/>
          </a:prstGeom>
        </p:spPr>
      </p:pic>
      <p:pic>
        <p:nvPicPr>
          <p:cNvPr id="8" name="image2.png">
            <a:extLst>
              <a:ext uri="{FF2B5EF4-FFF2-40B4-BE49-F238E27FC236}">
                <a16:creationId xmlns:a16="http://schemas.microsoft.com/office/drawing/2014/main" id="{07CC91E5-720A-4C79-B64D-5A9A09AA7685}"/>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306939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8D18-31B9-4A17-8BF8-F09F5E3F0848}"/>
              </a:ext>
            </a:extLst>
          </p:cNvPr>
          <p:cNvSpPr>
            <a:spLocks noGrp="1"/>
          </p:cNvSpPr>
          <p:nvPr>
            <p:ph type="title"/>
          </p:nvPr>
        </p:nvSpPr>
        <p:spPr/>
        <p:txBody>
          <a:bodyPr/>
          <a:lstStyle/>
          <a:p>
            <a:r>
              <a:rPr lang="en-US" b="1" spc="300" dirty="0">
                <a:solidFill>
                  <a:srgbClr val="5F497A"/>
                </a:solidFill>
                <a:latin typeface="Arial" panose="020B0604020202020204" pitchFamily="34" charset="0"/>
                <a:cs typeface="Arial" panose="020B0604020202020204" pitchFamily="34" charset="0"/>
              </a:rPr>
              <a:t>Wireframes – Error Message</a:t>
            </a:r>
          </a:p>
        </p:txBody>
      </p:sp>
      <p:pic>
        <p:nvPicPr>
          <p:cNvPr id="4" name="Picture 4">
            <a:extLst>
              <a:ext uri="{FF2B5EF4-FFF2-40B4-BE49-F238E27FC236}">
                <a16:creationId xmlns:a16="http://schemas.microsoft.com/office/drawing/2014/main" id="{4130A8EB-958E-41D6-B468-986546D26CBE}"/>
              </a:ext>
            </a:extLst>
          </p:cNvPr>
          <p:cNvPicPr>
            <a:picLocks noGrp="1" noChangeAspect="1"/>
          </p:cNvPicPr>
          <p:nvPr>
            <p:ph idx="1"/>
          </p:nvPr>
        </p:nvPicPr>
        <p:blipFill>
          <a:blip r:embed="rId2"/>
          <a:stretch>
            <a:fillRect/>
          </a:stretch>
        </p:blipFill>
        <p:spPr>
          <a:xfrm>
            <a:off x="834576" y="1712232"/>
            <a:ext cx="6185571" cy="4313919"/>
          </a:xfrm>
        </p:spPr>
      </p:pic>
      <p:sp>
        <p:nvSpPr>
          <p:cNvPr id="5" name="TextBox 4">
            <a:extLst>
              <a:ext uri="{FF2B5EF4-FFF2-40B4-BE49-F238E27FC236}">
                <a16:creationId xmlns:a16="http://schemas.microsoft.com/office/drawing/2014/main" id="{059AFDED-239F-4B38-9E19-7DBBB3A38B16}"/>
              </a:ext>
            </a:extLst>
          </p:cNvPr>
          <p:cNvSpPr txBox="1"/>
          <p:nvPr/>
        </p:nvSpPr>
        <p:spPr>
          <a:xfrm>
            <a:off x="7026275" y="1716087"/>
            <a:ext cx="4775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This "Error" window will appear if there are missing elements required for startup. These missing elements are listed in a dropdown list so that the user can clearly see what elements (</a:t>
            </a:r>
            <a:r>
              <a:rPr lang="en-US" err="1">
                <a:ea typeface="+mn-lt"/>
                <a:cs typeface="+mn-lt"/>
              </a:rPr>
              <a:t>ie</a:t>
            </a:r>
            <a:r>
              <a:rPr lang="en-US">
                <a:ea typeface="+mn-lt"/>
                <a:cs typeface="+mn-lt"/>
              </a:rPr>
              <a:t>. </a:t>
            </a:r>
            <a:r>
              <a:rPr lang="en-US" err="1">
                <a:ea typeface="+mn-lt"/>
                <a:cs typeface="+mn-lt"/>
              </a:rPr>
              <a:t>listfromAndreworStuart</a:t>
            </a:r>
            <a:r>
              <a:rPr lang="en-US">
                <a:ea typeface="+mn-lt"/>
                <a:cs typeface="+mn-lt"/>
              </a:rPr>
              <a:t>) they need to find. </a:t>
            </a:r>
            <a:endParaRPr lang="en-US"/>
          </a:p>
          <a:p>
            <a:endParaRPr lang="en-US"/>
          </a:p>
          <a:p>
            <a:r>
              <a:rPr lang="en-US">
                <a:ea typeface="+mn-lt"/>
                <a:cs typeface="+mn-lt"/>
              </a:rPr>
              <a:t>2. The user has the option to proceed without fixing the missing elements by selecting "Open anyway". </a:t>
            </a:r>
            <a:endParaRPr lang="en-US"/>
          </a:p>
          <a:p>
            <a:pPr algn="l"/>
            <a:endParaRPr lang="en-US">
              <a:cs typeface="Calibri"/>
            </a:endParaRPr>
          </a:p>
        </p:txBody>
      </p:sp>
      <p:pic>
        <p:nvPicPr>
          <p:cNvPr id="6" name="image2.png">
            <a:extLst>
              <a:ext uri="{FF2B5EF4-FFF2-40B4-BE49-F238E27FC236}">
                <a16:creationId xmlns:a16="http://schemas.microsoft.com/office/drawing/2014/main" id="{7129DB3E-ACB3-4394-AC44-B350A40E41C9}"/>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E01F1C6A-6FAB-45C6-9724-EAD9129F7B3E}"/>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870487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45AA-8C1D-44F3-A943-D70EB6A7F932}"/>
              </a:ext>
            </a:extLst>
          </p:cNvPr>
          <p:cNvSpPr>
            <a:spLocks noGrp="1"/>
          </p:cNvSpPr>
          <p:nvPr>
            <p:ph type="title"/>
          </p:nvPr>
        </p:nvSpPr>
        <p:spPr/>
        <p:txBody>
          <a:bodyPr/>
          <a:lstStyle/>
          <a:p>
            <a:r>
              <a:rPr lang="en-US" b="1" spc="300" dirty="0">
                <a:solidFill>
                  <a:srgbClr val="5F497A"/>
                </a:solidFill>
                <a:latin typeface="Arial" panose="020B0604020202020204" pitchFamily="34" charset="0"/>
                <a:cs typeface="Arial" panose="020B0604020202020204" pitchFamily="34" charset="0"/>
              </a:rPr>
              <a:t>Wireframes- Display Image</a:t>
            </a:r>
          </a:p>
        </p:txBody>
      </p:sp>
      <p:pic>
        <p:nvPicPr>
          <p:cNvPr id="4" name="Picture 4" descr="Diagram&#10;&#10;Description automatically generated">
            <a:extLst>
              <a:ext uri="{FF2B5EF4-FFF2-40B4-BE49-F238E27FC236}">
                <a16:creationId xmlns:a16="http://schemas.microsoft.com/office/drawing/2014/main" id="{AC5000FB-5E51-45E9-8041-6E9040A69CCB}"/>
              </a:ext>
            </a:extLst>
          </p:cNvPr>
          <p:cNvPicPr>
            <a:picLocks noGrp="1" noChangeAspect="1"/>
          </p:cNvPicPr>
          <p:nvPr>
            <p:ph idx="1"/>
          </p:nvPr>
        </p:nvPicPr>
        <p:blipFill>
          <a:blip r:embed="rId2"/>
          <a:stretch>
            <a:fillRect/>
          </a:stretch>
        </p:blipFill>
        <p:spPr>
          <a:xfrm>
            <a:off x="834761" y="1825625"/>
            <a:ext cx="7450665" cy="4144963"/>
          </a:xfrm>
        </p:spPr>
      </p:pic>
      <p:sp>
        <p:nvSpPr>
          <p:cNvPr id="5" name="TextBox 4">
            <a:extLst>
              <a:ext uri="{FF2B5EF4-FFF2-40B4-BE49-F238E27FC236}">
                <a16:creationId xmlns:a16="http://schemas.microsoft.com/office/drawing/2014/main" id="{990AE9C1-4871-437B-9114-F3CDCB084783}"/>
              </a:ext>
            </a:extLst>
          </p:cNvPr>
          <p:cNvSpPr txBox="1"/>
          <p:nvPr/>
        </p:nvSpPr>
        <p:spPr>
          <a:xfrm>
            <a:off x="8137525" y="1993900"/>
            <a:ext cx="32035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The "Display Image" window shows up once the DICOM file is successfully opened. Functions as indicated by the icons shall remain the same as the existing </a:t>
            </a:r>
            <a:r>
              <a:rPr lang="en-US" err="1">
                <a:ea typeface="+mn-lt"/>
                <a:cs typeface="+mn-lt"/>
              </a:rPr>
              <a:t>OnkoDICOM</a:t>
            </a:r>
            <a:r>
              <a:rPr lang="en-US">
                <a:ea typeface="+mn-lt"/>
                <a:cs typeface="+mn-lt"/>
              </a:rPr>
              <a:t> app.</a:t>
            </a:r>
            <a:endParaRPr lang="en-US"/>
          </a:p>
        </p:txBody>
      </p:sp>
      <p:pic>
        <p:nvPicPr>
          <p:cNvPr id="6" name="image2.png">
            <a:extLst>
              <a:ext uri="{FF2B5EF4-FFF2-40B4-BE49-F238E27FC236}">
                <a16:creationId xmlns:a16="http://schemas.microsoft.com/office/drawing/2014/main" id="{C5C04E41-AA49-4C08-92FE-6282D4BD4DB0}"/>
              </a:ext>
            </a:extLst>
          </p:cNvPr>
          <p:cNvPicPr/>
          <p:nvPr/>
        </p:nvPicPr>
        <p:blipFill>
          <a:blip r:embed="rId3"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FDFBF7E0-D3C1-458B-BFCE-6D58E9CE0E02}"/>
              </a:ext>
            </a:extLst>
          </p:cNvPr>
          <p:cNvPicPr/>
          <p:nvPr/>
        </p:nvPicPr>
        <p:blipFill>
          <a:blip r:embed="rId3"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98238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D1C2-D603-46BF-9E98-13C30E9B0A5D}"/>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Adapters and Converters</a:t>
            </a:r>
          </a:p>
        </p:txBody>
      </p:sp>
      <p:sp>
        <p:nvSpPr>
          <p:cNvPr id="7" name="Content Placeholder 6">
            <a:extLst>
              <a:ext uri="{FF2B5EF4-FFF2-40B4-BE49-F238E27FC236}">
                <a16:creationId xmlns:a16="http://schemas.microsoft.com/office/drawing/2014/main" id="{79446557-F72D-4330-ADD1-B95A9200400B}"/>
              </a:ext>
            </a:extLst>
          </p:cNvPr>
          <p:cNvSpPr>
            <a:spLocks noGrp="1"/>
          </p:cNvSpPr>
          <p:nvPr>
            <p:ph idx="1"/>
          </p:nvPr>
        </p:nvSpPr>
        <p:spPr>
          <a:xfrm>
            <a:off x="1213980" y="1825625"/>
            <a:ext cx="10150258" cy="948434"/>
          </a:xfrm>
        </p:spPr>
        <p:txBody>
          <a:bodyPr vert="horz" lIns="91440" tIns="45720" rIns="91440" bIns="45720" rtlCol="0" anchor="t">
            <a:normAutofit lnSpcReduction="10000"/>
          </a:bodyPr>
          <a:lstStyle/>
          <a:p>
            <a:r>
              <a:rPr lang="en-AU" dirty="0">
                <a:cs typeface="Calibri"/>
              </a:rPr>
              <a:t>When and why do we need Adapters and Converters?</a:t>
            </a:r>
          </a:p>
          <a:p>
            <a:r>
              <a:rPr lang="en-AU" dirty="0">
                <a:cs typeface="Calibri"/>
              </a:rPr>
              <a:t>How to apply them?</a:t>
            </a:r>
          </a:p>
        </p:txBody>
      </p:sp>
      <p:pic>
        <p:nvPicPr>
          <p:cNvPr id="5" name="image2.png">
            <a:extLst>
              <a:ext uri="{FF2B5EF4-FFF2-40B4-BE49-F238E27FC236}">
                <a16:creationId xmlns:a16="http://schemas.microsoft.com/office/drawing/2014/main" id="{AB2B7BA9-7684-4CE0-97F3-75389AD1EA3B}"/>
              </a:ext>
            </a:extLst>
          </p:cNvPr>
          <p:cNvPicPr/>
          <p:nvPr/>
        </p:nvPicPr>
        <p:blipFill>
          <a:blip r:embed="rId2" cstate="print"/>
          <a:stretch>
            <a:fillRect/>
          </a:stretch>
        </p:blipFill>
        <p:spPr>
          <a:xfrm>
            <a:off x="109855" y="90191"/>
            <a:ext cx="1414145" cy="1617345"/>
          </a:xfrm>
          <a:prstGeom prst="rect">
            <a:avLst/>
          </a:prstGeom>
        </p:spPr>
      </p:pic>
      <p:pic>
        <p:nvPicPr>
          <p:cNvPr id="6" name="image2.png">
            <a:extLst>
              <a:ext uri="{FF2B5EF4-FFF2-40B4-BE49-F238E27FC236}">
                <a16:creationId xmlns:a16="http://schemas.microsoft.com/office/drawing/2014/main" id="{CE853DED-6A59-4AB3-8CF6-3A5FE39DD105}"/>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2089042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D1C2-D603-46BF-9E98-13C30E9B0A5D}"/>
              </a:ext>
            </a:extLst>
          </p:cNvPr>
          <p:cNvSpPr>
            <a:spLocks noGrp="1"/>
          </p:cNvSpPr>
          <p:nvPr>
            <p:ph type="title"/>
          </p:nvPr>
        </p:nvSpPr>
        <p:spPr/>
        <p:txBody>
          <a:bodyPr/>
          <a:lstStyle/>
          <a:p>
            <a:r>
              <a:rPr lang="en-AU" b="1" spc="300">
                <a:solidFill>
                  <a:srgbClr val="5F497A"/>
                </a:solidFill>
                <a:latin typeface="Arial"/>
                <a:cs typeface="Arial"/>
              </a:rPr>
              <a:t>Adapters</a:t>
            </a:r>
            <a:endParaRPr lang="en-AU" b="1" spc="300">
              <a:solidFill>
                <a:srgbClr val="5F497A"/>
              </a:solidFill>
              <a:latin typeface="Arial" panose="020B0604020202020204" pitchFamily="34" charset="0"/>
              <a:cs typeface="Arial" panose="020B0604020202020204" pitchFamily="34" charset="0"/>
            </a:endParaRPr>
          </a:p>
        </p:txBody>
      </p:sp>
      <p:pic>
        <p:nvPicPr>
          <p:cNvPr id="3" name="Picture 3" descr="Shape, rectangle&#10;&#10;Description automatically generated">
            <a:extLst>
              <a:ext uri="{FF2B5EF4-FFF2-40B4-BE49-F238E27FC236}">
                <a16:creationId xmlns:a16="http://schemas.microsoft.com/office/drawing/2014/main" id="{12A70E37-37E7-467E-9AA6-52381B1F91ED}"/>
              </a:ext>
            </a:extLst>
          </p:cNvPr>
          <p:cNvPicPr>
            <a:picLocks noGrp="1" noChangeAspect="1"/>
          </p:cNvPicPr>
          <p:nvPr>
            <p:ph idx="1"/>
          </p:nvPr>
        </p:nvPicPr>
        <p:blipFill>
          <a:blip r:embed="rId2"/>
          <a:stretch>
            <a:fillRect/>
          </a:stretch>
        </p:blipFill>
        <p:spPr>
          <a:xfrm>
            <a:off x="838200" y="1856929"/>
            <a:ext cx="10327712" cy="952854"/>
          </a:xfrm>
        </p:spPr>
      </p:pic>
      <p:pic>
        <p:nvPicPr>
          <p:cNvPr id="5" name="image2.png">
            <a:extLst>
              <a:ext uri="{FF2B5EF4-FFF2-40B4-BE49-F238E27FC236}">
                <a16:creationId xmlns:a16="http://schemas.microsoft.com/office/drawing/2014/main" id="{AB2B7BA9-7684-4CE0-97F3-75389AD1EA3B}"/>
              </a:ext>
            </a:extLst>
          </p:cNvPr>
          <p:cNvPicPr/>
          <p:nvPr/>
        </p:nvPicPr>
        <p:blipFill>
          <a:blip r:embed="rId3" cstate="print"/>
          <a:stretch>
            <a:fillRect/>
          </a:stretch>
        </p:blipFill>
        <p:spPr>
          <a:xfrm>
            <a:off x="109855" y="90191"/>
            <a:ext cx="1414145" cy="1617345"/>
          </a:xfrm>
          <a:prstGeom prst="rect">
            <a:avLst/>
          </a:prstGeom>
        </p:spPr>
      </p:pic>
      <p:pic>
        <p:nvPicPr>
          <p:cNvPr id="6" name="image2.png">
            <a:extLst>
              <a:ext uri="{FF2B5EF4-FFF2-40B4-BE49-F238E27FC236}">
                <a16:creationId xmlns:a16="http://schemas.microsoft.com/office/drawing/2014/main" id="{CE853DED-6A59-4AB3-8CF6-3A5FE39DD105}"/>
              </a:ext>
            </a:extLst>
          </p:cNvPr>
          <p:cNvPicPr/>
          <p:nvPr/>
        </p:nvPicPr>
        <p:blipFill>
          <a:blip r:embed="rId3" cstate="print"/>
          <a:stretch>
            <a:fillRect/>
          </a:stretch>
        </p:blipFill>
        <p:spPr>
          <a:xfrm rot="10800000">
            <a:off x="10668000" y="5097619"/>
            <a:ext cx="1414145" cy="1617345"/>
          </a:xfrm>
          <a:prstGeom prst="rect">
            <a:avLst/>
          </a:prstGeom>
        </p:spPr>
      </p:pic>
      <p:sp>
        <p:nvSpPr>
          <p:cNvPr id="4" name="TextBox 3">
            <a:extLst>
              <a:ext uri="{FF2B5EF4-FFF2-40B4-BE49-F238E27FC236}">
                <a16:creationId xmlns:a16="http://schemas.microsoft.com/office/drawing/2014/main" id="{31DAC6F6-9ECF-4850-AB75-A39E689920E4}"/>
              </a:ext>
            </a:extLst>
          </p:cNvPr>
          <p:cNvSpPr txBox="1"/>
          <p:nvPr/>
        </p:nvSpPr>
        <p:spPr>
          <a:xfrm>
            <a:off x="838200" y="3002071"/>
            <a:ext cx="49143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a:t>
            </a:r>
          </a:p>
          <a:p>
            <a:endParaRPr lang="en-US">
              <a:cs typeface="Calibri"/>
            </a:endParaRPr>
          </a:p>
        </p:txBody>
      </p:sp>
      <p:sp>
        <p:nvSpPr>
          <p:cNvPr id="9" name="TextBox 8">
            <a:extLst>
              <a:ext uri="{FF2B5EF4-FFF2-40B4-BE49-F238E27FC236}">
                <a16:creationId xmlns:a16="http://schemas.microsoft.com/office/drawing/2014/main" id="{56157876-7D83-4E12-AB10-202CCC254E64}"/>
              </a:ext>
            </a:extLst>
          </p:cNvPr>
          <p:cNvSpPr txBox="1"/>
          <p:nvPr/>
        </p:nvSpPr>
        <p:spPr>
          <a:xfrm>
            <a:off x="6303726" y="294661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#2</a:t>
            </a:r>
          </a:p>
        </p:txBody>
      </p:sp>
      <p:pic>
        <p:nvPicPr>
          <p:cNvPr id="10" name="Picture 10" descr="Text, letter&#10;&#10;Description automatically generated">
            <a:extLst>
              <a:ext uri="{FF2B5EF4-FFF2-40B4-BE49-F238E27FC236}">
                <a16:creationId xmlns:a16="http://schemas.microsoft.com/office/drawing/2014/main" id="{3522B297-BDF0-4E93-BE81-EDF8FC889851}"/>
              </a:ext>
            </a:extLst>
          </p:cNvPr>
          <p:cNvPicPr>
            <a:picLocks noChangeAspect="1"/>
          </p:cNvPicPr>
          <p:nvPr/>
        </p:nvPicPr>
        <p:blipFill>
          <a:blip r:embed="rId4"/>
          <a:stretch>
            <a:fillRect/>
          </a:stretch>
        </p:blipFill>
        <p:spPr>
          <a:xfrm>
            <a:off x="838200" y="3587248"/>
            <a:ext cx="5050076" cy="2261778"/>
          </a:xfrm>
          <a:prstGeom prst="rect">
            <a:avLst/>
          </a:prstGeom>
        </p:spPr>
      </p:pic>
      <p:pic>
        <p:nvPicPr>
          <p:cNvPr id="11" name="Picture 11" descr="Text, letter&#10;&#10;Description automatically generated">
            <a:extLst>
              <a:ext uri="{FF2B5EF4-FFF2-40B4-BE49-F238E27FC236}">
                <a16:creationId xmlns:a16="http://schemas.microsoft.com/office/drawing/2014/main" id="{886C8D11-14A9-4E2F-A02D-52EDFFFAB5FA}"/>
              </a:ext>
            </a:extLst>
          </p:cNvPr>
          <p:cNvPicPr>
            <a:picLocks noChangeAspect="1"/>
          </p:cNvPicPr>
          <p:nvPr/>
        </p:nvPicPr>
        <p:blipFill>
          <a:blip r:embed="rId5"/>
          <a:stretch>
            <a:fillRect/>
          </a:stretch>
        </p:blipFill>
        <p:spPr>
          <a:xfrm>
            <a:off x="6303726" y="3569700"/>
            <a:ext cx="4862186" cy="2338628"/>
          </a:xfrm>
          <a:prstGeom prst="rect">
            <a:avLst/>
          </a:prstGeom>
        </p:spPr>
      </p:pic>
    </p:spTree>
    <p:extLst>
      <p:ext uri="{BB962C8B-B14F-4D97-AF65-F5344CB8AC3E}">
        <p14:creationId xmlns:p14="http://schemas.microsoft.com/office/powerpoint/2010/main" val="231039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D1C2-D603-46BF-9E98-13C30E9B0A5D}"/>
              </a:ext>
            </a:extLst>
          </p:cNvPr>
          <p:cNvSpPr>
            <a:spLocks noGrp="1"/>
          </p:cNvSpPr>
          <p:nvPr>
            <p:ph type="title"/>
          </p:nvPr>
        </p:nvSpPr>
        <p:spPr/>
        <p:txBody>
          <a:bodyPr/>
          <a:lstStyle/>
          <a:p>
            <a:r>
              <a:rPr lang="en-AU" b="1" spc="300">
                <a:solidFill>
                  <a:srgbClr val="5F497A"/>
                </a:solidFill>
                <a:latin typeface="Arial"/>
                <a:cs typeface="Arial"/>
              </a:rPr>
              <a:t>Converters</a:t>
            </a:r>
            <a:endParaRPr lang="en-AU" b="1" spc="300">
              <a:solidFill>
                <a:srgbClr val="5F497A"/>
              </a:solidFill>
              <a:latin typeface="Arial" panose="020B0604020202020204" pitchFamily="34" charset="0"/>
              <a:cs typeface="Arial" panose="020B0604020202020204" pitchFamily="34" charset="0"/>
            </a:endParaRPr>
          </a:p>
        </p:txBody>
      </p:sp>
      <p:pic>
        <p:nvPicPr>
          <p:cNvPr id="3" name="Picture 3" descr="Shape, rectangle&#10;&#10;Description automatically generated">
            <a:extLst>
              <a:ext uri="{FF2B5EF4-FFF2-40B4-BE49-F238E27FC236}">
                <a16:creationId xmlns:a16="http://schemas.microsoft.com/office/drawing/2014/main" id="{5C766E8C-8B25-40F9-810E-4493E975CA70}"/>
              </a:ext>
            </a:extLst>
          </p:cNvPr>
          <p:cNvPicPr>
            <a:picLocks noGrp="1" noChangeAspect="1"/>
          </p:cNvPicPr>
          <p:nvPr>
            <p:ph idx="1"/>
          </p:nvPr>
        </p:nvPicPr>
        <p:blipFill>
          <a:blip r:embed="rId3"/>
          <a:stretch>
            <a:fillRect/>
          </a:stretch>
        </p:blipFill>
        <p:spPr>
          <a:xfrm>
            <a:off x="838200" y="1856929"/>
            <a:ext cx="9601200" cy="885825"/>
          </a:xfrm>
        </p:spPr>
      </p:pic>
      <p:pic>
        <p:nvPicPr>
          <p:cNvPr id="5" name="image2.png">
            <a:extLst>
              <a:ext uri="{FF2B5EF4-FFF2-40B4-BE49-F238E27FC236}">
                <a16:creationId xmlns:a16="http://schemas.microsoft.com/office/drawing/2014/main" id="{AB2B7BA9-7684-4CE0-97F3-75389AD1EA3B}"/>
              </a:ext>
            </a:extLst>
          </p:cNvPr>
          <p:cNvPicPr/>
          <p:nvPr/>
        </p:nvPicPr>
        <p:blipFill>
          <a:blip r:embed="rId4" cstate="print"/>
          <a:stretch>
            <a:fillRect/>
          </a:stretch>
        </p:blipFill>
        <p:spPr>
          <a:xfrm>
            <a:off x="109855" y="90191"/>
            <a:ext cx="1414145" cy="1617345"/>
          </a:xfrm>
          <a:prstGeom prst="rect">
            <a:avLst/>
          </a:prstGeom>
        </p:spPr>
      </p:pic>
      <p:pic>
        <p:nvPicPr>
          <p:cNvPr id="6" name="image2.png">
            <a:extLst>
              <a:ext uri="{FF2B5EF4-FFF2-40B4-BE49-F238E27FC236}">
                <a16:creationId xmlns:a16="http://schemas.microsoft.com/office/drawing/2014/main" id="{CE853DED-6A59-4AB3-8CF6-3A5FE39DD105}"/>
              </a:ext>
            </a:extLst>
          </p:cNvPr>
          <p:cNvPicPr/>
          <p:nvPr/>
        </p:nvPicPr>
        <p:blipFill>
          <a:blip r:embed="rId4" cstate="print"/>
          <a:stretch>
            <a:fillRect/>
          </a:stretch>
        </p:blipFill>
        <p:spPr>
          <a:xfrm rot="10800000">
            <a:off x="10668000" y="5097619"/>
            <a:ext cx="1414145" cy="1617345"/>
          </a:xfrm>
          <a:prstGeom prst="rect">
            <a:avLst/>
          </a:prstGeom>
        </p:spPr>
      </p:pic>
      <p:pic>
        <p:nvPicPr>
          <p:cNvPr id="4" name="Picture 7" descr="Shape, rectangle&#10;&#10;Description automatically generated">
            <a:extLst>
              <a:ext uri="{FF2B5EF4-FFF2-40B4-BE49-F238E27FC236}">
                <a16:creationId xmlns:a16="http://schemas.microsoft.com/office/drawing/2014/main" id="{E20D73A7-B528-4F74-8263-CA75E20B2F58}"/>
              </a:ext>
            </a:extLst>
          </p:cNvPr>
          <p:cNvPicPr>
            <a:picLocks noChangeAspect="1"/>
          </p:cNvPicPr>
          <p:nvPr/>
        </p:nvPicPr>
        <p:blipFill>
          <a:blip r:embed="rId5"/>
          <a:stretch>
            <a:fillRect/>
          </a:stretch>
        </p:blipFill>
        <p:spPr>
          <a:xfrm>
            <a:off x="848640" y="3387441"/>
            <a:ext cx="9601198" cy="855555"/>
          </a:xfrm>
          <a:prstGeom prst="rect">
            <a:avLst/>
          </a:prstGeom>
        </p:spPr>
      </p:pic>
    </p:spTree>
    <p:extLst>
      <p:ext uri="{BB962C8B-B14F-4D97-AF65-F5344CB8AC3E}">
        <p14:creationId xmlns:p14="http://schemas.microsoft.com/office/powerpoint/2010/main" val="170763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256E-2D24-41EC-A85A-79AE45534E5F}"/>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Sprint Subtask #1255 - Cursor</a:t>
            </a:r>
          </a:p>
        </p:txBody>
      </p:sp>
      <p:sp>
        <p:nvSpPr>
          <p:cNvPr id="3" name="Content Placeholder 2">
            <a:extLst>
              <a:ext uri="{FF2B5EF4-FFF2-40B4-BE49-F238E27FC236}">
                <a16:creationId xmlns:a16="http://schemas.microsoft.com/office/drawing/2014/main" id="{FA822BAB-0F51-42D2-A83E-A8AB8470EEDF}"/>
              </a:ext>
            </a:extLst>
          </p:cNvPr>
          <p:cNvSpPr>
            <a:spLocks noGrp="1"/>
          </p:cNvSpPr>
          <p:nvPr>
            <p:ph idx="1"/>
          </p:nvPr>
        </p:nvSpPr>
        <p:spPr/>
        <p:txBody>
          <a:bodyPr vert="horz" lIns="91440" tIns="45720" rIns="91440" bIns="45720" rtlCol="0" anchor="t">
            <a:normAutofit/>
          </a:bodyPr>
          <a:lstStyle/>
          <a:p>
            <a:r>
              <a:rPr lang="en-AU">
                <a:latin typeface="Arial"/>
                <a:cs typeface="Arial"/>
              </a:rPr>
              <a:t>Investigated Cursor Objects</a:t>
            </a:r>
          </a:p>
          <a:p>
            <a:pPr lvl="1"/>
            <a:r>
              <a:rPr lang="en-AU">
                <a:latin typeface="Arial"/>
                <a:cs typeface="Arial"/>
              </a:rPr>
              <a:t>Execute() – only one SQL statements</a:t>
            </a:r>
          </a:p>
          <a:p>
            <a:pPr lvl="1"/>
            <a:r>
              <a:rPr lang="en-AU" err="1">
                <a:latin typeface="Arial"/>
                <a:cs typeface="Arial"/>
              </a:rPr>
              <a:t>Executemany</a:t>
            </a:r>
            <a:r>
              <a:rPr lang="en-AU">
                <a:latin typeface="Arial"/>
                <a:cs typeface="Arial"/>
              </a:rPr>
              <a:t>() – parameterized SQL</a:t>
            </a:r>
          </a:p>
          <a:p>
            <a:pPr lvl="2"/>
            <a:r>
              <a:rPr lang="en-AU" err="1">
                <a:latin typeface="Arial"/>
                <a:cs typeface="Arial"/>
              </a:rPr>
              <a:t>Cur.executemany</a:t>
            </a:r>
            <a:r>
              <a:rPr lang="en-AU">
                <a:latin typeface="Arial"/>
                <a:cs typeface="Arial"/>
              </a:rPr>
              <a:t>(“insert into </a:t>
            </a:r>
            <a:r>
              <a:rPr lang="en-AU" err="1">
                <a:latin typeface="Arial"/>
                <a:cs typeface="Arial"/>
              </a:rPr>
              <a:t>tableName</a:t>
            </a:r>
            <a:r>
              <a:rPr lang="en-AU">
                <a:latin typeface="Arial"/>
                <a:cs typeface="Arial"/>
              </a:rPr>
              <a:t> values (?)”, variable)</a:t>
            </a:r>
          </a:p>
          <a:p>
            <a:pPr lvl="1"/>
            <a:r>
              <a:rPr lang="en-AU" err="1">
                <a:latin typeface="Arial"/>
                <a:cs typeface="Arial"/>
              </a:rPr>
              <a:t>Executescript</a:t>
            </a:r>
            <a:r>
              <a:rPr lang="en-AU">
                <a:latin typeface="Arial"/>
                <a:cs typeface="Arial"/>
              </a:rPr>
              <a:t>(script)</a:t>
            </a:r>
          </a:p>
          <a:p>
            <a:pPr lvl="1"/>
            <a:r>
              <a:rPr lang="en-AU">
                <a:latin typeface="Arial"/>
                <a:cs typeface="Arial"/>
              </a:rPr>
              <a:t>Fetch, </a:t>
            </a:r>
            <a:r>
              <a:rPr lang="en-AU" err="1">
                <a:latin typeface="Arial"/>
                <a:cs typeface="Arial"/>
              </a:rPr>
              <a:t>fetchmany</a:t>
            </a:r>
            <a:r>
              <a:rPr lang="en-AU">
                <a:latin typeface="Arial"/>
                <a:cs typeface="Arial"/>
              </a:rPr>
              <a:t>(), </a:t>
            </a:r>
            <a:r>
              <a:rPr lang="en-AU" err="1">
                <a:latin typeface="Arial"/>
                <a:cs typeface="Arial"/>
              </a:rPr>
              <a:t>fetchall</a:t>
            </a:r>
            <a:r>
              <a:rPr lang="en-AU">
                <a:latin typeface="Arial"/>
                <a:cs typeface="Arial"/>
              </a:rPr>
              <a:t>() -&gt; returns one, specified, all</a:t>
            </a:r>
          </a:p>
          <a:p>
            <a:pPr lvl="1"/>
            <a:r>
              <a:rPr lang="en-AU">
                <a:latin typeface="Arial"/>
                <a:cs typeface="Arial"/>
              </a:rPr>
              <a:t>Close() -&gt; closes cursor</a:t>
            </a:r>
          </a:p>
          <a:p>
            <a:pPr lvl="1"/>
            <a:r>
              <a:rPr lang="en-AU" err="1">
                <a:latin typeface="Arial"/>
                <a:cs typeface="Arial"/>
              </a:rPr>
              <a:t>Rowcount</a:t>
            </a:r>
            <a:r>
              <a:rPr lang="en-AU">
                <a:latin typeface="Arial"/>
                <a:cs typeface="Arial"/>
              </a:rPr>
              <a:t> </a:t>
            </a:r>
            <a:endParaRPr lang="en-AU" dirty="0">
              <a:latin typeface="Arial" panose="020B0604020202020204" pitchFamily="34" charset="0"/>
              <a:cs typeface="Arial" panose="020B0604020202020204" pitchFamily="34" charset="0"/>
            </a:endParaRPr>
          </a:p>
          <a:p>
            <a:pPr lvl="1"/>
            <a:r>
              <a:rPr lang="en-AU" dirty="0" err="1">
                <a:latin typeface="Arial" panose="020B0604020202020204" pitchFamily="34" charset="0"/>
                <a:cs typeface="Arial" panose="020B0604020202020204" pitchFamily="34" charset="0"/>
              </a:rPr>
              <a:t>Lastrowid</a:t>
            </a:r>
            <a:endParaRPr lang="en-AU" dirty="0">
              <a:latin typeface="Arial" panose="020B0604020202020204" pitchFamily="34" charset="0"/>
              <a:cs typeface="Arial" panose="020B0604020202020204" pitchFamily="34" charset="0"/>
            </a:endParaRPr>
          </a:p>
          <a:p>
            <a:pPr lvl="1"/>
            <a:r>
              <a:rPr lang="en-AU" dirty="0" err="1">
                <a:latin typeface="Arial" panose="020B0604020202020204" pitchFamily="34" charset="0"/>
                <a:cs typeface="Arial" panose="020B0604020202020204" pitchFamily="34" charset="0"/>
              </a:rPr>
              <a:t>Arraysize</a:t>
            </a:r>
            <a:endParaRPr lang="en-AU" dirty="0">
              <a:latin typeface="Arial" panose="020B0604020202020204" pitchFamily="34" charset="0"/>
              <a:cs typeface="Arial" panose="020B0604020202020204" pitchFamily="34" charset="0"/>
            </a:endParaRPr>
          </a:p>
        </p:txBody>
      </p:sp>
      <p:pic>
        <p:nvPicPr>
          <p:cNvPr id="4" name="image2.png">
            <a:extLst>
              <a:ext uri="{FF2B5EF4-FFF2-40B4-BE49-F238E27FC236}">
                <a16:creationId xmlns:a16="http://schemas.microsoft.com/office/drawing/2014/main" id="{88D7AE52-7FA1-4D7B-B29C-93F97F0724EE}"/>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447C4530-231A-44A7-9226-E43D469AD166}"/>
              </a:ext>
            </a:extLst>
          </p:cNvPr>
          <p:cNvPicPr/>
          <p:nvPr/>
        </p:nvPicPr>
        <p:blipFill>
          <a:blip r:embed="rId2"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380308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3592-BDCB-4EB1-836E-254061313FBA}"/>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Sprint Subtask #1256 - Row</a:t>
            </a:r>
          </a:p>
        </p:txBody>
      </p:sp>
      <p:sp>
        <p:nvSpPr>
          <p:cNvPr id="3" name="Content Placeholder 2">
            <a:extLst>
              <a:ext uri="{FF2B5EF4-FFF2-40B4-BE49-F238E27FC236}">
                <a16:creationId xmlns:a16="http://schemas.microsoft.com/office/drawing/2014/main" id="{26A81985-D220-47C1-B637-0FF36B3D48F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Investigated</a:t>
            </a:r>
          </a:p>
          <a:p>
            <a:pPr lvl="1"/>
            <a:r>
              <a:rPr lang="en-AU" dirty="0">
                <a:latin typeface="Arial" panose="020B0604020202020204" pitchFamily="34" charset="0"/>
                <a:cs typeface="Arial" panose="020B0604020202020204" pitchFamily="34" charset="0"/>
              </a:rPr>
              <a:t>Supports access by column name and index, iteration, equality testing and representation</a:t>
            </a:r>
          </a:p>
          <a:p>
            <a:pPr lvl="1"/>
            <a:endParaRPr lang="en-AU" dirty="0">
              <a:latin typeface="Arial" panose="020B0604020202020204" pitchFamily="34" charset="0"/>
              <a:cs typeface="Arial" panose="020B0604020202020204" pitchFamily="34" charset="0"/>
            </a:endParaRPr>
          </a:p>
        </p:txBody>
      </p:sp>
      <p:pic>
        <p:nvPicPr>
          <p:cNvPr id="4" name="image2.png">
            <a:extLst>
              <a:ext uri="{FF2B5EF4-FFF2-40B4-BE49-F238E27FC236}">
                <a16:creationId xmlns:a16="http://schemas.microsoft.com/office/drawing/2014/main" id="{C1F92F87-4F28-4ADD-A825-C62DE7D9FC75}"/>
              </a:ext>
            </a:extLst>
          </p:cNvPr>
          <p:cNvPicPr/>
          <p:nvPr/>
        </p:nvPicPr>
        <p:blipFill>
          <a:blip r:embed="rId2" cstate="print"/>
          <a:stretch>
            <a:fillRect/>
          </a:stretch>
        </p:blipFill>
        <p:spPr>
          <a:xfrm>
            <a:off x="109855" y="90191"/>
            <a:ext cx="1414145" cy="1617345"/>
          </a:xfrm>
          <a:prstGeom prst="rect">
            <a:avLst/>
          </a:prstGeom>
        </p:spPr>
      </p:pic>
      <p:pic>
        <p:nvPicPr>
          <p:cNvPr id="5" name="image2.png">
            <a:extLst>
              <a:ext uri="{FF2B5EF4-FFF2-40B4-BE49-F238E27FC236}">
                <a16:creationId xmlns:a16="http://schemas.microsoft.com/office/drawing/2014/main" id="{132D4C1B-3471-4F16-A106-E71F5D05B0D3}"/>
              </a:ext>
            </a:extLst>
          </p:cNvPr>
          <p:cNvPicPr/>
          <p:nvPr/>
        </p:nvPicPr>
        <p:blipFill>
          <a:blip r:embed="rId2" cstate="print"/>
          <a:stretch>
            <a:fillRect/>
          </a:stretch>
        </p:blipFill>
        <p:spPr>
          <a:xfrm rot="10800000">
            <a:off x="10668000" y="5097619"/>
            <a:ext cx="1414145" cy="1617345"/>
          </a:xfrm>
          <a:prstGeom prst="rect">
            <a:avLst/>
          </a:prstGeom>
        </p:spPr>
      </p:pic>
      <p:pic>
        <p:nvPicPr>
          <p:cNvPr id="6" name="Picture 6" descr="Text&#10;&#10;Description automatically generated">
            <a:extLst>
              <a:ext uri="{FF2B5EF4-FFF2-40B4-BE49-F238E27FC236}">
                <a16:creationId xmlns:a16="http://schemas.microsoft.com/office/drawing/2014/main" id="{579DD2A9-8A91-4710-BC0E-30152B1B8C72}"/>
              </a:ext>
            </a:extLst>
          </p:cNvPr>
          <p:cNvPicPr>
            <a:picLocks noChangeAspect="1"/>
          </p:cNvPicPr>
          <p:nvPr/>
        </p:nvPicPr>
        <p:blipFill>
          <a:blip r:embed="rId3"/>
          <a:stretch>
            <a:fillRect/>
          </a:stretch>
        </p:blipFill>
        <p:spPr>
          <a:xfrm>
            <a:off x="1232137" y="3753954"/>
            <a:ext cx="4770408" cy="1231551"/>
          </a:xfrm>
          <a:prstGeom prst="rect">
            <a:avLst/>
          </a:prstGeom>
        </p:spPr>
      </p:pic>
      <p:pic>
        <p:nvPicPr>
          <p:cNvPr id="7" name="Picture 7" descr="Text&#10;&#10;Description automatically generated">
            <a:extLst>
              <a:ext uri="{FF2B5EF4-FFF2-40B4-BE49-F238E27FC236}">
                <a16:creationId xmlns:a16="http://schemas.microsoft.com/office/drawing/2014/main" id="{B4C6FC22-BCB5-4078-8475-922D68B5670D}"/>
              </a:ext>
            </a:extLst>
          </p:cNvPr>
          <p:cNvPicPr>
            <a:picLocks noChangeAspect="1"/>
          </p:cNvPicPr>
          <p:nvPr/>
        </p:nvPicPr>
        <p:blipFill>
          <a:blip r:embed="rId4"/>
          <a:stretch>
            <a:fillRect/>
          </a:stretch>
        </p:blipFill>
        <p:spPr>
          <a:xfrm>
            <a:off x="6756246" y="3114838"/>
            <a:ext cx="2743200" cy="3325827"/>
          </a:xfrm>
          <a:prstGeom prst="rect">
            <a:avLst/>
          </a:prstGeom>
        </p:spPr>
      </p:pic>
    </p:spTree>
    <p:extLst>
      <p:ext uri="{BB962C8B-B14F-4D97-AF65-F5344CB8AC3E}">
        <p14:creationId xmlns:p14="http://schemas.microsoft.com/office/powerpoint/2010/main" val="160663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77AA-4043-4FC1-B965-2B142D6A13E9}"/>
              </a:ext>
            </a:extLst>
          </p:cNvPr>
          <p:cNvSpPr>
            <a:spLocks noGrp="1"/>
          </p:cNvSpPr>
          <p:nvPr>
            <p:ph type="title"/>
          </p:nvPr>
        </p:nvSpPr>
        <p:spPr/>
        <p:txBody>
          <a:bodyPr/>
          <a:lstStyle/>
          <a:p>
            <a:r>
              <a:rPr lang="en-AU" b="1" spc="300" dirty="0">
                <a:solidFill>
                  <a:srgbClr val="5F497A"/>
                </a:solidFill>
                <a:latin typeface="Arial" panose="020B0604020202020204" pitchFamily="34" charset="0"/>
                <a:cs typeface="Arial" panose="020B0604020202020204" pitchFamily="34" charset="0"/>
              </a:rPr>
              <a:t>Sprint Subtask #1267 – Learn and Train SQLite</a:t>
            </a:r>
          </a:p>
        </p:txBody>
      </p:sp>
      <p:pic>
        <p:nvPicPr>
          <p:cNvPr id="5" name="Content Placeholder 4">
            <a:extLst>
              <a:ext uri="{FF2B5EF4-FFF2-40B4-BE49-F238E27FC236}">
                <a16:creationId xmlns:a16="http://schemas.microsoft.com/office/drawing/2014/main" id="{D0E891AD-A00F-420D-AA84-71A0AD76D8DD}"/>
              </a:ext>
            </a:extLst>
          </p:cNvPr>
          <p:cNvPicPr>
            <a:picLocks noGrp="1" noChangeAspect="1"/>
          </p:cNvPicPr>
          <p:nvPr>
            <p:ph idx="1"/>
          </p:nvPr>
        </p:nvPicPr>
        <p:blipFill>
          <a:blip r:embed="rId2"/>
          <a:stretch>
            <a:fillRect/>
          </a:stretch>
        </p:blipFill>
        <p:spPr>
          <a:xfrm>
            <a:off x="969068" y="1690688"/>
            <a:ext cx="4056264" cy="4122220"/>
          </a:xfrm>
        </p:spPr>
      </p:pic>
      <p:pic>
        <p:nvPicPr>
          <p:cNvPr id="8" name="Picture 7">
            <a:extLst>
              <a:ext uri="{FF2B5EF4-FFF2-40B4-BE49-F238E27FC236}">
                <a16:creationId xmlns:a16="http://schemas.microsoft.com/office/drawing/2014/main" id="{7BAF9E2D-0792-4461-9A88-5A490F0D4BB4}"/>
              </a:ext>
            </a:extLst>
          </p:cNvPr>
          <p:cNvPicPr>
            <a:picLocks noChangeAspect="1"/>
          </p:cNvPicPr>
          <p:nvPr/>
        </p:nvPicPr>
        <p:blipFill>
          <a:blip r:embed="rId3"/>
          <a:stretch>
            <a:fillRect/>
          </a:stretch>
        </p:blipFill>
        <p:spPr>
          <a:xfrm>
            <a:off x="5156200" y="1685607"/>
            <a:ext cx="6657621" cy="1171299"/>
          </a:xfrm>
          <a:prstGeom prst="rect">
            <a:avLst/>
          </a:prstGeom>
        </p:spPr>
      </p:pic>
      <p:pic>
        <p:nvPicPr>
          <p:cNvPr id="6" name="image2.png">
            <a:extLst>
              <a:ext uri="{FF2B5EF4-FFF2-40B4-BE49-F238E27FC236}">
                <a16:creationId xmlns:a16="http://schemas.microsoft.com/office/drawing/2014/main" id="{2EC59F49-99F0-4467-B6CE-5F394754B990}"/>
              </a:ext>
            </a:extLst>
          </p:cNvPr>
          <p:cNvPicPr/>
          <p:nvPr/>
        </p:nvPicPr>
        <p:blipFill>
          <a:blip r:embed="rId4" cstate="print"/>
          <a:stretch>
            <a:fillRect/>
          </a:stretch>
        </p:blipFill>
        <p:spPr>
          <a:xfrm>
            <a:off x="109855" y="90191"/>
            <a:ext cx="1414145" cy="1617345"/>
          </a:xfrm>
          <a:prstGeom prst="rect">
            <a:avLst/>
          </a:prstGeom>
        </p:spPr>
      </p:pic>
      <p:pic>
        <p:nvPicPr>
          <p:cNvPr id="7" name="image2.png">
            <a:extLst>
              <a:ext uri="{FF2B5EF4-FFF2-40B4-BE49-F238E27FC236}">
                <a16:creationId xmlns:a16="http://schemas.microsoft.com/office/drawing/2014/main" id="{2A90203B-CF63-4E88-8CA1-F5C108C029DA}"/>
              </a:ext>
            </a:extLst>
          </p:cNvPr>
          <p:cNvPicPr/>
          <p:nvPr/>
        </p:nvPicPr>
        <p:blipFill>
          <a:blip r:embed="rId4" cstate="print"/>
          <a:stretch>
            <a:fillRect/>
          </a:stretch>
        </p:blipFill>
        <p:spPr>
          <a:xfrm rot="10800000">
            <a:off x="10668000" y="5097619"/>
            <a:ext cx="1414145" cy="1617345"/>
          </a:xfrm>
          <a:prstGeom prst="rect">
            <a:avLst/>
          </a:prstGeom>
        </p:spPr>
      </p:pic>
    </p:spTree>
    <p:extLst>
      <p:ext uri="{BB962C8B-B14F-4D97-AF65-F5344CB8AC3E}">
        <p14:creationId xmlns:p14="http://schemas.microsoft.com/office/powerpoint/2010/main" val="9191842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22884789C434BA6B281FD52901D7F" ma:contentTypeVersion="12" ma:contentTypeDescription="Create a new document." ma:contentTypeScope="" ma:versionID="4fd40c3fefbe8724b251974817b048dc">
  <xsd:schema xmlns:xsd="http://www.w3.org/2001/XMLSchema" xmlns:xs="http://www.w3.org/2001/XMLSchema" xmlns:p="http://schemas.microsoft.com/office/2006/metadata/properties" xmlns:ns3="a85e9a6e-7ef7-4f66-b590-9c34d70baae7" xmlns:ns4="664d9d45-5125-4c50-9ffc-f3b47f89924b" targetNamespace="http://schemas.microsoft.com/office/2006/metadata/properties" ma:root="true" ma:fieldsID="68b759c14919d35fa3344b160c89142c" ns3:_="" ns4:_="">
    <xsd:import namespace="a85e9a6e-7ef7-4f66-b590-9c34d70baae7"/>
    <xsd:import namespace="664d9d45-5125-4c50-9ffc-f3b47f89924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e9a6e-7ef7-4f66-b590-9c34d70baa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d9d45-5125-4c50-9ffc-f3b47f8992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28BF6B-2D81-41AE-9310-A15BB833C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e9a6e-7ef7-4f66-b590-9c34d70baae7"/>
    <ds:schemaRef ds:uri="664d9d45-5125-4c50-9ffc-f3b47f899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ACC129-6A2D-427F-991E-E7DAF72D1EE2}">
  <ds:schemaRefs>
    <ds:schemaRef ds:uri="http://schemas.microsoft.com/sharepoint/v3/contenttype/forms"/>
  </ds:schemaRefs>
</ds:datastoreItem>
</file>

<file path=customXml/itemProps3.xml><?xml version="1.0" encoding="utf-8"?>
<ds:datastoreItem xmlns:ds="http://schemas.openxmlformats.org/officeDocument/2006/customXml" ds:itemID="{53F4AA99-525B-41ED-91CB-5F4651B36BCD}">
  <ds:schemaRefs>
    <ds:schemaRef ds:uri="http://schemas.microsoft.com/office/2006/documentManagement/types"/>
    <ds:schemaRef ds:uri="http://purl.org/dc/elements/1.1/"/>
    <ds:schemaRef ds:uri="http://schemas.microsoft.com/office/2006/metadata/properties"/>
    <ds:schemaRef ds:uri="664d9d45-5125-4c50-9ffc-f3b47f89924b"/>
    <ds:schemaRef ds:uri="http://purl.org/dc/terms/"/>
    <ds:schemaRef ds:uri="http://schemas.microsoft.com/office/infopath/2007/PartnerControls"/>
    <ds:schemaRef ds:uri="http://schemas.openxmlformats.org/package/2006/metadata/core-properties"/>
    <ds:schemaRef ds:uri="a85e9a6e-7ef7-4f66-b590-9c34d70baa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2207</Words>
  <Application>Microsoft Office PowerPoint</Application>
  <PresentationFormat>Widescreen</PresentationFormat>
  <Paragraphs>187</Paragraphs>
  <Slides>34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Lucida Grande</vt:lpstr>
      <vt:lpstr>Arial</vt:lpstr>
      <vt:lpstr>Calibri</vt:lpstr>
      <vt:lpstr>Calibri Light</vt:lpstr>
      <vt:lpstr>Courier New</vt:lpstr>
      <vt:lpstr>Times New Roman</vt:lpstr>
      <vt:lpstr>office theme</vt:lpstr>
      <vt:lpstr>1_Office Theme</vt:lpstr>
      <vt:lpstr>PowerPoint Presentation</vt:lpstr>
      <vt:lpstr>Module – What is SQLite3?</vt:lpstr>
      <vt:lpstr>Connection</vt:lpstr>
      <vt:lpstr>Adapters and Converters</vt:lpstr>
      <vt:lpstr>Adapters</vt:lpstr>
      <vt:lpstr>Converters</vt:lpstr>
      <vt:lpstr>Sprint Subtask #1255 - Cursor</vt:lpstr>
      <vt:lpstr>Sprint Subtask #1256 - Row</vt:lpstr>
      <vt:lpstr>Sprint Subtask #1267 – Learn and Train SQLite</vt:lpstr>
      <vt:lpstr>SQLite – Exceptions </vt:lpstr>
      <vt:lpstr>SQLite – Exceptions </vt:lpstr>
      <vt:lpstr>PowerPoint Presentation</vt:lpstr>
      <vt:lpstr>PowerPoint Presentation</vt:lpstr>
      <vt:lpstr>SQLite – SQL and Python Types</vt:lpstr>
      <vt:lpstr>PowerPoint Presentation</vt:lpstr>
      <vt:lpstr>PowerPoint Presentation</vt:lpstr>
      <vt:lpstr>PowerPoint Presentation</vt:lpstr>
      <vt:lpstr>SQLite – Efficient methods</vt:lpstr>
      <vt:lpstr>PowerPoint Presentation</vt:lpstr>
      <vt:lpstr>PowerPoint Presentation</vt:lpstr>
      <vt:lpstr>Question SQLite3</vt:lpstr>
      <vt:lpstr>Configuration Files - Introduction</vt:lpstr>
      <vt:lpstr>Configuration Files – accessing .csv</vt:lpstr>
      <vt:lpstr>Configuration Files – Loading Directory</vt:lpstr>
      <vt:lpstr>Onko Naming Conventions</vt:lpstr>
      <vt:lpstr>Onko Naming Conventions</vt:lpstr>
      <vt:lpstr>Onko Naming Conventions</vt:lpstr>
      <vt:lpstr>Wireframes- First-time Setting Window</vt:lpstr>
      <vt:lpstr>Wireframes – Welcome Window</vt:lpstr>
      <vt:lpstr>Wireframes – Display Select Patient Window</vt:lpstr>
      <vt:lpstr>Wireframes – Select Folder Popup Window</vt:lpstr>
      <vt:lpstr>Wireframes- File Tree Structure</vt:lpstr>
      <vt:lpstr>Wireframes – Error Message</vt:lpstr>
      <vt:lpstr>Wireframes- Display Image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dc:title>
  <dc:creator>Feli</dc:creator>
  <cp:lastModifiedBy>Felicina Chau</cp:lastModifiedBy>
  <cp:revision>1</cp:revision>
  <dcterms:created xsi:type="dcterms:W3CDTF">2021-05-08T08:08:32Z</dcterms:created>
  <dcterms:modified xsi:type="dcterms:W3CDTF">2021-05-13T00:04:48Z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0x0101006A322884789C434BA6B281FD52901D7F</vt:lpwstr>
  </property>
</Properties>
</file>